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58" r:id="rId3"/>
    <p:sldId id="350" r:id="rId4"/>
    <p:sldId id="313" r:id="rId5"/>
    <p:sldId id="258" r:id="rId6"/>
    <p:sldId id="464" r:id="rId7"/>
    <p:sldId id="465" r:id="rId8"/>
    <p:sldId id="309" r:id="rId9"/>
    <p:sldId id="459" r:id="rId10"/>
    <p:sldId id="460" r:id="rId11"/>
    <p:sldId id="466" r:id="rId12"/>
    <p:sldId id="315" r:id="rId13"/>
    <p:sldId id="316" r:id="rId14"/>
    <p:sldId id="317" r:id="rId15"/>
    <p:sldId id="306" r:id="rId16"/>
    <p:sldId id="468" r:id="rId17"/>
    <p:sldId id="347" r:id="rId18"/>
    <p:sldId id="259" r:id="rId19"/>
    <p:sldId id="289" r:id="rId20"/>
    <p:sldId id="299" r:id="rId21"/>
    <p:sldId id="300" r:id="rId22"/>
    <p:sldId id="301" r:id="rId23"/>
    <p:sldId id="463" r:id="rId24"/>
    <p:sldId id="290" r:id="rId25"/>
    <p:sldId id="295" r:id="rId26"/>
    <p:sldId id="296" r:id="rId27"/>
    <p:sldId id="349" r:id="rId28"/>
    <p:sldId id="304" r:id="rId29"/>
    <p:sldId id="303" r:id="rId30"/>
    <p:sldId id="305" r:id="rId3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55F4A-86CE-40A1-A225-FB0FFA44F28C}" type="doc">
      <dgm:prSet loTypeId="urn:microsoft.com/office/officeart/2005/8/layout/process4" loCatId="process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E53B327E-8A32-451D-BCF2-D525AAA2DC2B}">
      <dgm:prSet phldrT="[Text]" custT="1"/>
      <dgm:spPr/>
      <dgm:t>
        <a:bodyPr/>
        <a:lstStyle/>
        <a:p>
          <a:r>
            <a:rPr lang="cs-CZ" sz="2400" dirty="0"/>
            <a:t>1. Přípravná fáze – odpovědný žadatel</a:t>
          </a:r>
        </a:p>
      </dgm:t>
    </dgm:pt>
    <dgm:pt modelId="{CD9B467A-722E-45B5-853B-7EB5F2B6E73A}" type="parTrans" cxnId="{AB20DCBD-D048-4C91-947C-404C079950E9}">
      <dgm:prSet/>
      <dgm:spPr/>
      <dgm:t>
        <a:bodyPr/>
        <a:lstStyle/>
        <a:p>
          <a:endParaRPr lang="cs-CZ"/>
        </a:p>
      </dgm:t>
    </dgm:pt>
    <dgm:pt modelId="{9EF63E94-39AE-45B3-91A6-D645462C7C01}" type="sibTrans" cxnId="{AB20DCBD-D048-4C91-947C-404C079950E9}">
      <dgm:prSet/>
      <dgm:spPr/>
      <dgm:t>
        <a:bodyPr/>
        <a:lstStyle/>
        <a:p>
          <a:endParaRPr lang="cs-CZ"/>
        </a:p>
      </dgm:t>
    </dgm:pt>
    <dgm:pt modelId="{34C7CF32-8495-48D4-9467-6871DD8FCEAB}">
      <dgm:prSet phldrT="[Text]" custT="1"/>
      <dgm:spPr/>
      <dgm:t>
        <a:bodyPr/>
        <a:lstStyle/>
        <a:p>
          <a:r>
            <a:rPr lang="cs-CZ" sz="2000" dirty="0"/>
            <a:t>určení výchozí situace/problémů</a:t>
          </a:r>
        </a:p>
      </dgm:t>
    </dgm:pt>
    <dgm:pt modelId="{02A05484-5BE3-4BAE-8788-155AF0768817}" type="parTrans" cxnId="{14C70879-2162-41E3-89EB-783007E1D466}">
      <dgm:prSet/>
      <dgm:spPr/>
      <dgm:t>
        <a:bodyPr/>
        <a:lstStyle/>
        <a:p>
          <a:endParaRPr lang="cs-CZ"/>
        </a:p>
      </dgm:t>
    </dgm:pt>
    <dgm:pt modelId="{AFBA59BA-4A92-432C-80C8-F19414C9D3BD}" type="sibTrans" cxnId="{14C70879-2162-41E3-89EB-783007E1D466}">
      <dgm:prSet/>
      <dgm:spPr/>
      <dgm:t>
        <a:bodyPr/>
        <a:lstStyle/>
        <a:p>
          <a:endParaRPr lang="cs-CZ"/>
        </a:p>
      </dgm:t>
    </dgm:pt>
    <dgm:pt modelId="{62561867-673F-49B4-B190-2FCB05823D0B}">
      <dgm:prSet phldrT="[Text]" custT="1"/>
      <dgm:spPr/>
      <dgm:t>
        <a:bodyPr/>
        <a:lstStyle/>
        <a:p>
          <a:r>
            <a:rPr lang="cs-CZ" sz="2200" dirty="0"/>
            <a:t>určení cílů a výstupů</a:t>
          </a:r>
        </a:p>
      </dgm:t>
    </dgm:pt>
    <dgm:pt modelId="{A462C0E2-80A2-4688-A628-89D26FF69084}" type="parTrans" cxnId="{5067B2E6-7225-4A0D-B564-B5FDE0B570DE}">
      <dgm:prSet/>
      <dgm:spPr/>
      <dgm:t>
        <a:bodyPr/>
        <a:lstStyle/>
        <a:p>
          <a:endParaRPr lang="cs-CZ"/>
        </a:p>
      </dgm:t>
    </dgm:pt>
    <dgm:pt modelId="{F326E4D7-DCF9-4229-94AB-208F20518997}" type="sibTrans" cxnId="{5067B2E6-7225-4A0D-B564-B5FDE0B570DE}">
      <dgm:prSet/>
      <dgm:spPr/>
      <dgm:t>
        <a:bodyPr/>
        <a:lstStyle/>
        <a:p>
          <a:endParaRPr lang="cs-CZ"/>
        </a:p>
      </dgm:t>
    </dgm:pt>
    <dgm:pt modelId="{BCB28526-D01C-49FE-9E5B-AA841BACDB3F}">
      <dgm:prSet phldrT="[Text]" custT="1"/>
      <dgm:spPr/>
      <dgm:t>
        <a:bodyPr/>
        <a:lstStyle/>
        <a:p>
          <a:r>
            <a:rPr lang="cs-CZ" sz="2400" dirty="0"/>
            <a:t>2. Předložení malého projektu</a:t>
          </a:r>
        </a:p>
      </dgm:t>
    </dgm:pt>
    <dgm:pt modelId="{F3560D83-B6FC-4E7B-BB3B-9511C04E63A2}" type="parTrans" cxnId="{21D010ED-8396-4BFC-A7E2-55AC3C300C20}">
      <dgm:prSet/>
      <dgm:spPr/>
      <dgm:t>
        <a:bodyPr/>
        <a:lstStyle/>
        <a:p>
          <a:endParaRPr lang="cs-CZ"/>
        </a:p>
      </dgm:t>
    </dgm:pt>
    <dgm:pt modelId="{EAC1C407-F4CF-4E52-A64C-6ED37E3CFBEB}" type="sibTrans" cxnId="{21D010ED-8396-4BFC-A7E2-55AC3C300C20}">
      <dgm:prSet/>
      <dgm:spPr/>
      <dgm:t>
        <a:bodyPr/>
        <a:lstStyle/>
        <a:p>
          <a:endParaRPr lang="cs-CZ"/>
        </a:p>
      </dgm:t>
    </dgm:pt>
    <dgm:pt modelId="{D755224A-2B52-4BCE-BC3E-AB9BEA1C36A6}">
      <dgm:prSet phldrT="[Text]" custT="1"/>
      <dgm:spPr/>
      <dgm:t>
        <a:bodyPr/>
        <a:lstStyle/>
        <a:p>
          <a:r>
            <a:rPr lang="cs-CZ" sz="2200" dirty="0"/>
            <a:t>administrativní ověření</a:t>
          </a:r>
        </a:p>
      </dgm:t>
    </dgm:pt>
    <dgm:pt modelId="{4D51B681-5F25-437D-8C0C-769703E7CF80}" type="parTrans" cxnId="{0BF32615-4E32-415F-9867-BF006BFD0FD9}">
      <dgm:prSet/>
      <dgm:spPr/>
      <dgm:t>
        <a:bodyPr/>
        <a:lstStyle/>
        <a:p>
          <a:endParaRPr lang="cs-CZ"/>
        </a:p>
      </dgm:t>
    </dgm:pt>
    <dgm:pt modelId="{90593937-7975-4B70-9020-45DEBFAA11DC}" type="sibTrans" cxnId="{0BF32615-4E32-415F-9867-BF006BFD0FD9}">
      <dgm:prSet/>
      <dgm:spPr/>
      <dgm:t>
        <a:bodyPr/>
        <a:lstStyle/>
        <a:p>
          <a:endParaRPr lang="cs-CZ"/>
        </a:p>
      </dgm:t>
    </dgm:pt>
    <dgm:pt modelId="{F9A604D4-BB96-4BC4-BE55-7A15269ACEFF}">
      <dgm:prSet phldrT="[Text]" custT="1"/>
      <dgm:spPr/>
      <dgm:t>
        <a:bodyPr/>
        <a:lstStyle/>
        <a:p>
          <a:r>
            <a:rPr lang="cs-CZ" sz="2200" dirty="0"/>
            <a:t>odborné hodnocení</a:t>
          </a:r>
        </a:p>
      </dgm:t>
    </dgm:pt>
    <dgm:pt modelId="{F6BD2D3F-04F9-4E20-BE63-5CFC13EBFC5D}" type="parTrans" cxnId="{ED50F5BC-9A2E-4C87-8E45-CF41099678AA}">
      <dgm:prSet/>
      <dgm:spPr/>
      <dgm:t>
        <a:bodyPr/>
        <a:lstStyle/>
        <a:p>
          <a:endParaRPr lang="cs-CZ"/>
        </a:p>
      </dgm:t>
    </dgm:pt>
    <dgm:pt modelId="{28CA30D3-2A30-491E-93F8-7E43C82551F1}" type="sibTrans" cxnId="{ED50F5BC-9A2E-4C87-8E45-CF41099678AA}">
      <dgm:prSet/>
      <dgm:spPr/>
      <dgm:t>
        <a:bodyPr/>
        <a:lstStyle/>
        <a:p>
          <a:endParaRPr lang="cs-CZ"/>
        </a:p>
      </dgm:t>
    </dgm:pt>
    <dgm:pt modelId="{E15A55FF-8CC4-4753-BD82-F1CD77CC2B06}">
      <dgm:prSet phldrT="[Text]" custT="1"/>
      <dgm:spPr/>
      <dgm:t>
        <a:bodyPr/>
        <a:lstStyle/>
        <a:p>
          <a:r>
            <a:rPr lang="cs-CZ" sz="2400" dirty="0"/>
            <a:t>3. Výběr MP a příprava Smlouvy</a:t>
          </a:r>
        </a:p>
      </dgm:t>
    </dgm:pt>
    <dgm:pt modelId="{259F5EF0-A8B6-49C9-9444-80C444AA3D30}" type="parTrans" cxnId="{E0BC1C9B-EC10-4B04-AC0D-CD6BD46B9887}">
      <dgm:prSet/>
      <dgm:spPr/>
      <dgm:t>
        <a:bodyPr/>
        <a:lstStyle/>
        <a:p>
          <a:endParaRPr lang="cs-CZ"/>
        </a:p>
      </dgm:t>
    </dgm:pt>
    <dgm:pt modelId="{6355DC1B-3A89-4243-B78C-72ED1CFC7187}" type="sibTrans" cxnId="{E0BC1C9B-EC10-4B04-AC0D-CD6BD46B9887}">
      <dgm:prSet/>
      <dgm:spPr/>
      <dgm:t>
        <a:bodyPr/>
        <a:lstStyle/>
        <a:p>
          <a:endParaRPr lang="cs-CZ"/>
        </a:p>
      </dgm:t>
    </dgm:pt>
    <dgm:pt modelId="{5FD93C23-6722-4C3A-9E35-5F608A83FF58}">
      <dgm:prSet phldrT="[Text]" custT="1"/>
      <dgm:spPr/>
      <dgm:t>
        <a:bodyPr/>
        <a:lstStyle/>
        <a:p>
          <a:r>
            <a:rPr lang="cs-CZ" sz="2200" dirty="0"/>
            <a:t>výběr </a:t>
          </a:r>
          <a:r>
            <a:rPr lang="cs-CZ" sz="2200" dirty="0" err="1"/>
            <a:t>ŽoNFP</a:t>
          </a:r>
          <a:endParaRPr lang="cs-CZ" sz="2200" dirty="0"/>
        </a:p>
      </dgm:t>
    </dgm:pt>
    <dgm:pt modelId="{5E7B7F47-0015-46ED-A725-4B83097305A1}" type="parTrans" cxnId="{725A108E-5F4B-41DD-817E-3B0E5381354B}">
      <dgm:prSet/>
      <dgm:spPr/>
      <dgm:t>
        <a:bodyPr/>
        <a:lstStyle/>
        <a:p>
          <a:endParaRPr lang="cs-CZ"/>
        </a:p>
      </dgm:t>
    </dgm:pt>
    <dgm:pt modelId="{308EBDAA-509A-464F-87F9-124183B87AB6}" type="sibTrans" cxnId="{725A108E-5F4B-41DD-817E-3B0E5381354B}">
      <dgm:prSet/>
      <dgm:spPr/>
      <dgm:t>
        <a:bodyPr/>
        <a:lstStyle/>
        <a:p>
          <a:endParaRPr lang="cs-CZ"/>
        </a:p>
      </dgm:t>
    </dgm:pt>
    <dgm:pt modelId="{BCB7FF41-3D07-4B46-A4E6-E028DFA8C87A}">
      <dgm:prSet phldrT="[Text]" custT="1"/>
      <dgm:spPr/>
      <dgm:t>
        <a:bodyPr/>
        <a:lstStyle/>
        <a:p>
          <a:r>
            <a:rPr lang="cs-CZ" sz="2200" dirty="0"/>
            <a:t>jednání RV</a:t>
          </a:r>
        </a:p>
      </dgm:t>
    </dgm:pt>
    <dgm:pt modelId="{AA010C85-9716-42F9-A9D7-13BF28A1AE99}" type="parTrans" cxnId="{A7C0E057-7022-47A7-8645-7987EB6DD660}">
      <dgm:prSet/>
      <dgm:spPr/>
      <dgm:t>
        <a:bodyPr/>
        <a:lstStyle/>
        <a:p>
          <a:endParaRPr lang="cs-CZ"/>
        </a:p>
      </dgm:t>
    </dgm:pt>
    <dgm:pt modelId="{D8203FEA-C2C5-4C85-AA26-D6E945F8D8A4}" type="sibTrans" cxnId="{A7C0E057-7022-47A7-8645-7987EB6DD660}">
      <dgm:prSet/>
      <dgm:spPr/>
      <dgm:t>
        <a:bodyPr/>
        <a:lstStyle/>
        <a:p>
          <a:endParaRPr lang="cs-CZ"/>
        </a:p>
      </dgm:t>
    </dgm:pt>
    <dgm:pt modelId="{0F6E399C-4D46-4528-9E78-B0775F83B988}">
      <dgm:prSet phldrT="[Text]" custT="1"/>
      <dgm:spPr/>
      <dgm:t>
        <a:bodyPr/>
        <a:lstStyle/>
        <a:p>
          <a:r>
            <a:rPr lang="cs-CZ" sz="2200" dirty="0"/>
            <a:t>příprava Smlouvy</a:t>
          </a:r>
        </a:p>
      </dgm:t>
    </dgm:pt>
    <dgm:pt modelId="{841BCB66-2C4B-4EEE-AE32-7F16D3696102}" type="parTrans" cxnId="{7644AF42-C492-40E8-8D62-2FAE6DBEE2CA}">
      <dgm:prSet/>
      <dgm:spPr/>
      <dgm:t>
        <a:bodyPr/>
        <a:lstStyle/>
        <a:p>
          <a:endParaRPr lang="cs-CZ"/>
        </a:p>
      </dgm:t>
    </dgm:pt>
    <dgm:pt modelId="{70B7AB41-2AA2-49A9-8B67-5E655635F80D}" type="sibTrans" cxnId="{7644AF42-C492-40E8-8D62-2FAE6DBEE2CA}">
      <dgm:prSet/>
      <dgm:spPr/>
      <dgm:t>
        <a:bodyPr/>
        <a:lstStyle/>
        <a:p>
          <a:endParaRPr lang="cs-CZ"/>
        </a:p>
      </dgm:t>
    </dgm:pt>
    <dgm:pt modelId="{E31A700D-453C-4C7D-99C7-3BC72CCD4497}">
      <dgm:prSet phldrT="[Text]" custT="1"/>
      <dgm:spPr/>
      <dgm:t>
        <a:bodyPr/>
        <a:lstStyle/>
        <a:p>
          <a:r>
            <a:rPr lang="cs-CZ" sz="2200" dirty="0"/>
            <a:t>odpovědný tým</a:t>
          </a:r>
        </a:p>
      </dgm:t>
    </dgm:pt>
    <dgm:pt modelId="{C3989FD3-2841-414E-B0EE-718F83A964A2}" type="parTrans" cxnId="{8AC9217E-48A9-46FF-BBFD-ADFCAFA4891A}">
      <dgm:prSet/>
      <dgm:spPr/>
      <dgm:t>
        <a:bodyPr/>
        <a:lstStyle/>
        <a:p>
          <a:endParaRPr lang="cs-CZ"/>
        </a:p>
      </dgm:t>
    </dgm:pt>
    <dgm:pt modelId="{AA90ABC3-00A0-44A1-BA38-D0E92C0CC690}" type="sibTrans" cxnId="{8AC9217E-48A9-46FF-BBFD-ADFCAFA4891A}">
      <dgm:prSet/>
      <dgm:spPr/>
      <dgm:t>
        <a:bodyPr/>
        <a:lstStyle/>
        <a:p>
          <a:endParaRPr lang="cs-CZ"/>
        </a:p>
      </dgm:t>
    </dgm:pt>
    <dgm:pt modelId="{A79EE641-373F-48CF-AFB3-B9FBB174262E}" type="pres">
      <dgm:prSet presAssocID="{3A355F4A-86CE-40A1-A225-FB0FFA44F28C}" presName="Name0" presStyleCnt="0">
        <dgm:presLayoutVars>
          <dgm:dir/>
          <dgm:animLvl val="lvl"/>
          <dgm:resizeHandles val="exact"/>
        </dgm:presLayoutVars>
      </dgm:prSet>
      <dgm:spPr/>
    </dgm:pt>
    <dgm:pt modelId="{EB16FFC0-F7A2-44DF-A010-D3835F6D2E91}" type="pres">
      <dgm:prSet presAssocID="{E15A55FF-8CC4-4753-BD82-F1CD77CC2B06}" presName="boxAndChildren" presStyleCnt="0"/>
      <dgm:spPr/>
    </dgm:pt>
    <dgm:pt modelId="{A606961F-A68E-423F-B6B6-B68BEEDAD7F4}" type="pres">
      <dgm:prSet presAssocID="{E15A55FF-8CC4-4753-BD82-F1CD77CC2B06}" presName="parentTextBox" presStyleLbl="node1" presStyleIdx="0" presStyleCnt="3"/>
      <dgm:spPr/>
    </dgm:pt>
    <dgm:pt modelId="{529D4BED-AC29-4DC0-A878-92FFA7A89D75}" type="pres">
      <dgm:prSet presAssocID="{E15A55FF-8CC4-4753-BD82-F1CD77CC2B06}" presName="entireBox" presStyleLbl="node1" presStyleIdx="0" presStyleCnt="3"/>
      <dgm:spPr/>
    </dgm:pt>
    <dgm:pt modelId="{2B7A5ADE-A6DC-464B-8B0A-69EEC16D36A7}" type="pres">
      <dgm:prSet presAssocID="{E15A55FF-8CC4-4753-BD82-F1CD77CC2B06}" presName="descendantBox" presStyleCnt="0"/>
      <dgm:spPr/>
    </dgm:pt>
    <dgm:pt modelId="{DFD1E987-CA80-4306-9856-97147C8E51DE}" type="pres">
      <dgm:prSet presAssocID="{5FD93C23-6722-4C3A-9E35-5F608A83FF58}" presName="childTextBox" presStyleLbl="fgAccFollowNode1" presStyleIdx="0" presStyleCnt="8">
        <dgm:presLayoutVars>
          <dgm:bulletEnabled val="1"/>
        </dgm:presLayoutVars>
      </dgm:prSet>
      <dgm:spPr/>
    </dgm:pt>
    <dgm:pt modelId="{7A6E1C17-175A-4B63-8FC5-46D752F2E244}" type="pres">
      <dgm:prSet presAssocID="{BCB7FF41-3D07-4B46-A4E6-E028DFA8C87A}" presName="childTextBox" presStyleLbl="fgAccFollowNode1" presStyleIdx="1" presStyleCnt="8">
        <dgm:presLayoutVars>
          <dgm:bulletEnabled val="1"/>
        </dgm:presLayoutVars>
      </dgm:prSet>
      <dgm:spPr/>
    </dgm:pt>
    <dgm:pt modelId="{36185E21-7B5E-4FBC-BB26-EAC4426FF138}" type="pres">
      <dgm:prSet presAssocID="{0F6E399C-4D46-4528-9E78-B0775F83B988}" presName="childTextBox" presStyleLbl="fgAccFollowNode1" presStyleIdx="2" presStyleCnt="8" custLinFactNeighborX="1569" custLinFactNeighborY="827">
        <dgm:presLayoutVars>
          <dgm:bulletEnabled val="1"/>
        </dgm:presLayoutVars>
      </dgm:prSet>
      <dgm:spPr/>
    </dgm:pt>
    <dgm:pt modelId="{41ED5E71-A111-4EFB-BC61-045BEE75D4EC}" type="pres">
      <dgm:prSet presAssocID="{EAC1C407-F4CF-4E52-A64C-6ED37E3CFBEB}" presName="sp" presStyleCnt="0"/>
      <dgm:spPr/>
    </dgm:pt>
    <dgm:pt modelId="{3E5C9EE0-7B17-40A9-B22F-1D229C35BC0C}" type="pres">
      <dgm:prSet presAssocID="{BCB28526-D01C-49FE-9E5B-AA841BACDB3F}" presName="arrowAndChildren" presStyleCnt="0"/>
      <dgm:spPr/>
    </dgm:pt>
    <dgm:pt modelId="{D69B63FD-A785-481D-A533-3821CEF7706E}" type="pres">
      <dgm:prSet presAssocID="{BCB28526-D01C-49FE-9E5B-AA841BACDB3F}" presName="parentTextArrow" presStyleLbl="node1" presStyleIdx="0" presStyleCnt="3"/>
      <dgm:spPr/>
    </dgm:pt>
    <dgm:pt modelId="{CE0E51C7-634F-44D0-BF0E-490280EA70D1}" type="pres">
      <dgm:prSet presAssocID="{BCB28526-D01C-49FE-9E5B-AA841BACDB3F}" presName="arrow" presStyleLbl="node1" presStyleIdx="1" presStyleCnt="3"/>
      <dgm:spPr/>
    </dgm:pt>
    <dgm:pt modelId="{374433F8-C14C-4C74-80E9-5BC0C8F7D3EB}" type="pres">
      <dgm:prSet presAssocID="{BCB28526-D01C-49FE-9E5B-AA841BACDB3F}" presName="descendantArrow" presStyleCnt="0"/>
      <dgm:spPr/>
    </dgm:pt>
    <dgm:pt modelId="{EF355808-736B-4763-A8A2-D6BC906CDD57}" type="pres">
      <dgm:prSet presAssocID="{D755224A-2B52-4BCE-BC3E-AB9BEA1C36A6}" presName="childTextArrow" presStyleLbl="fgAccFollowNode1" presStyleIdx="3" presStyleCnt="8">
        <dgm:presLayoutVars>
          <dgm:bulletEnabled val="1"/>
        </dgm:presLayoutVars>
      </dgm:prSet>
      <dgm:spPr/>
    </dgm:pt>
    <dgm:pt modelId="{8FE879E3-0BD7-461C-8E7A-BCDAAE914F78}" type="pres">
      <dgm:prSet presAssocID="{F9A604D4-BB96-4BC4-BE55-7A15269ACEFF}" presName="childTextArrow" presStyleLbl="fgAccFollowNode1" presStyleIdx="4" presStyleCnt="8">
        <dgm:presLayoutVars>
          <dgm:bulletEnabled val="1"/>
        </dgm:presLayoutVars>
      </dgm:prSet>
      <dgm:spPr/>
    </dgm:pt>
    <dgm:pt modelId="{ABDCDDF5-2164-40BF-AE87-66547EF0B47E}" type="pres">
      <dgm:prSet presAssocID="{9EF63E94-39AE-45B3-91A6-D645462C7C01}" presName="sp" presStyleCnt="0"/>
      <dgm:spPr/>
    </dgm:pt>
    <dgm:pt modelId="{30594908-815C-458C-BBB3-7FACF036F322}" type="pres">
      <dgm:prSet presAssocID="{E53B327E-8A32-451D-BCF2-D525AAA2DC2B}" presName="arrowAndChildren" presStyleCnt="0"/>
      <dgm:spPr/>
    </dgm:pt>
    <dgm:pt modelId="{938BBF6C-46FE-43EA-A298-54C70CEA0DCB}" type="pres">
      <dgm:prSet presAssocID="{E53B327E-8A32-451D-BCF2-D525AAA2DC2B}" presName="parentTextArrow" presStyleLbl="node1" presStyleIdx="1" presStyleCnt="3"/>
      <dgm:spPr/>
    </dgm:pt>
    <dgm:pt modelId="{7C446C5C-1C6A-43D4-9CE9-BA7576D7DB86}" type="pres">
      <dgm:prSet presAssocID="{E53B327E-8A32-451D-BCF2-D525AAA2DC2B}" presName="arrow" presStyleLbl="node1" presStyleIdx="2" presStyleCnt="3" custLinFactNeighborY="-3371"/>
      <dgm:spPr/>
    </dgm:pt>
    <dgm:pt modelId="{0FE8C4E8-0916-4EF0-817C-AE8542533D4E}" type="pres">
      <dgm:prSet presAssocID="{E53B327E-8A32-451D-BCF2-D525AAA2DC2B}" presName="descendantArrow" presStyleCnt="0"/>
      <dgm:spPr/>
    </dgm:pt>
    <dgm:pt modelId="{C8B1B621-36F3-4A22-BF29-D02CD1A4ABB7}" type="pres">
      <dgm:prSet presAssocID="{34C7CF32-8495-48D4-9467-6871DD8FCEAB}" presName="childTextArrow" presStyleLbl="fgAccFollowNode1" presStyleIdx="5" presStyleCnt="8">
        <dgm:presLayoutVars>
          <dgm:bulletEnabled val="1"/>
        </dgm:presLayoutVars>
      </dgm:prSet>
      <dgm:spPr/>
    </dgm:pt>
    <dgm:pt modelId="{F5519935-3B04-4B33-9A08-226848CFF6B7}" type="pres">
      <dgm:prSet presAssocID="{E31A700D-453C-4C7D-99C7-3BC72CCD4497}" presName="childTextArrow" presStyleLbl="fgAccFollowNode1" presStyleIdx="6" presStyleCnt="8">
        <dgm:presLayoutVars>
          <dgm:bulletEnabled val="1"/>
        </dgm:presLayoutVars>
      </dgm:prSet>
      <dgm:spPr/>
    </dgm:pt>
    <dgm:pt modelId="{0549F045-34AA-46C2-AB85-52BC9B5D7947}" type="pres">
      <dgm:prSet presAssocID="{62561867-673F-49B4-B190-2FCB05823D0B}" presName="childTextArrow" presStyleLbl="fgAccFollowNode1" presStyleIdx="7" presStyleCnt="8">
        <dgm:presLayoutVars>
          <dgm:bulletEnabled val="1"/>
        </dgm:presLayoutVars>
      </dgm:prSet>
      <dgm:spPr/>
    </dgm:pt>
  </dgm:ptLst>
  <dgm:cxnLst>
    <dgm:cxn modelId="{0BF32615-4E32-415F-9867-BF006BFD0FD9}" srcId="{BCB28526-D01C-49FE-9E5B-AA841BACDB3F}" destId="{D755224A-2B52-4BCE-BC3E-AB9BEA1C36A6}" srcOrd="0" destOrd="0" parTransId="{4D51B681-5F25-437D-8C0C-769703E7CF80}" sibTransId="{90593937-7975-4B70-9020-45DEBFAA11DC}"/>
    <dgm:cxn modelId="{F3840C25-B0F6-4E70-BE29-8A13DDBDAB14}" type="presOf" srcId="{BCB28526-D01C-49FE-9E5B-AA841BACDB3F}" destId="{D69B63FD-A785-481D-A533-3821CEF7706E}" srcOrd="0" destOrd="0" presId="urn:microsoft.com/office/officeart/2005/8/layout/process4"/>
    <dgm:cxn modelId="{7644AF42-C492-40E8-8D62-2FAE6DBEE2CA}" srcId="{E15A55FF-8CC4-4753-BD82-F1CD77CC2B06}" destId="{0F6E399C-4D46-4528-9E78-B0775F83B988}" srcOrd="2" destOrd="0" parTransId="{841BCB66-2C4B-4EEE-AE32-7F16D3696102}" sibTransId="{70B7AB41-2AA2-49A9-8B67-5E655635F80D}"/>
    <dgm:cxn modelId="{9E3DF852-8523-4D41-8466-A509C0A88D26}" type="presOf" srcId="{E15A55FF-8CC4-4753-BD82-F1CD77CC2B06}" destId="{A606961F-A68E-423F-B6B6-B68BEEDAD7F4}" srcOrd="0" destOrd="0" presId="urn:microsoft.com/office/officeart/2005/8/layout/process4"/>
    <dgm:cxn modelId="{C9FFC375-8AD7-4BFA-89FF-10B6085796C7}" type="presOf" srcId="{E53B327E-8A32-451D-BCF2-D525AAA2DC2B}" destId="{938BBF6C-46FE-43EA-A298-54C70CEA0DCB}" srcOrd="0" destOrd="0" presId="urn:microsoft.com/office/officeart/2005/8/layout/process4"/>
    <dgm:cxn modelId="{5C6C0656-B450-4B71-BB1E-016A756A9D4B}" type="presOf" srcId="{0F6E399C-4D46-4528-9E78-B0775F83B988}" destId="{36185E21-7B5E-4FBC-BB26-EAC4426FF138}" srcOrd="0" destOrd="0" presId="urn:microsoft.com/office/officeart/2005/8/layout/process4"/>
    <dgm:cxn modelId="{44C2D856-5A21-4288-B4A2-955534982A19}" type="presOf" srcId="{D755224A-2B52-4BCE-BC3E-AB9BEA1C36A6}" destId="{EF355808-736B-4763-A8A2-D6BC906CDD57}" srcOrd="0" destOrd="0" presId="urn:microsoft.com/office/officeart/2005/8/layout/process4"/>
    <dgm:cxn modelId="{A7C0E057-7022-47A7-8645-7987EB6DD660}" srcId="{E15A55FF-8CC4-4753-BD82-F1CD77CC2B06}" destId="{BCB7FF41-3D07-4B46-A4E6-E028DFA8C87A}" srcOrd="1" destOrd="0" parTransId="{AA010C85-9716-42F9-A9D7-13BF28A1AE99}" sibTransId="{D8203FEA-C2C5-4C85-AA26-D6E945F8D8A4}"/>
    <dgm:cxn modelId="{14C70879-2162-41E3-89EB-783007E1D466}" srcId="{E53B327E-8A32-451D-BCF2-D525AAA2DC2B}" destId="{34C7CF32-8495-48D4-9467-6871DD8FCEAB}" srcOrd="0" destOrd="0" parTransId="{02A05484-5BE3-4BAE-8788-155AF0768817}" sibTransId="{AFBA59BA-4A92-432C-80C8-F19414C9D3BD}"/>
    <dgm:cxn modelId="{8AC9217E-48A9-46FF-BBFD-ADFCAFA4891A}" srcId="{E53B327E-8A32-451D-BCF2-D525AAA2DC2B}" destId="{E31A700D-453C-4C7D-99C7-3BC72CCD4497}" srcOrd="1" destOrd="0" parTransId="{C3989FD3-2841-414E-B0EE-718F83A964A2}" sibTransId="{AA90ABC3-00A0-44A1-BA38-D0E92C0CC690}"/>
    <dgm:cxn modelId="{725A108E-5F4B-41DD-817E-3B0E5381354B}" srcId="{E15A55FF-8CC4-4753-BD82-F1CD77CC2B06}" destId="{5FD93C23-6722-4C3A-9E35-5F608A83FF58}" srcOrd="0" destOrd="0" parTransId="{5E7B7F47-0015-46ED-A725-4B83097305A1}" sibTransId="{308EBDAA-509A-464F-87F9-124183B87AB6}"/>
    <dgm:cxn modelId="{90C51E99-9E1E-41EC-90C6-67B1087D5CFF}" type="presOf" srcId="{F9A604D4-BB96-4BC4-BE55-7A15269ACEFF}" destId="{8FE879E3-0BD7-461C-8E7A-BCDAAE914F78}" srcOrd="0" destOrd="0" presId="urn:microsoft.com/office/officeart/2005/8/layout/process4"/>
    <dgm:cxn modelId="{E0BC1C9B-EC10-4B04-AC0D-CD6BD46B9887}" srcId="{3A355F4A-86CE-40A1-A225-FB0FFA44F28C}" destId="{E15A55FF-8CC4-4753-BD82-F1CD77CC2B06}" srcOrd="2" destOrd="0" parTransId="{259F5EF0-A8B6-49C9-9444-80C444AA3D30}" sibTransId="{6355DC1B-3A89-4243-B78C-72ED1CFC7187}"/>
    <dgm:cxn modelId="{B944FB9F-BDE5-47BA-B76B-A7B587B9D622}" type="presOf" srcId="{E31A700D-453C-4C7D-99C7-3BC72CCD4497}" destId="{F5519935-3B04-4B33-9A08-226848CFF6B7}" srcOrd="0" destOrd="0" presId="urn:microsoft.com/office/officeart/2005/8/layout/process4"/>
    <dgm:cxn modelId="{93447AB3-F600-480B-9FFF-B017AE3589A9}" type="presOf" srcId="{34C7CF32-8495-48D4-9467-6871DD8FCEAB}" destId="{C8B1B621-36F3-4A22-BF29-D02CD1A4ABB7}" srcOrd="0" destOrd="0" presId="urn:microsoft.com/office/officeart/2005/8/layout/process4"/>
    <dgm:cxn modelId="{9AA161BA-4873-4A47-B82F-C088D3F17E17}" type="presOf" srcId="{3A355F4A-86CE-40A1-A225-FB0FFA44F28C}" destId="{A79EE641-373F-48CF-AFB3-B9FBB174262E}" srcOrd="0" destOrd="0" presId="urn:microsoft.com/office/officeart/2005/8/layout/process4"/>
    <dgm:cxn modelId="{ED50F5BC-9A2E-4C87-8E45-CF41099678AA}" srcId="{BCB28526-D01C-49FE-9E5B-AA841BACDB3F}" destId="{F9A604D4-BB96-4BC4-BE55-7A15269ACEFF}" srcOrd="1" destOrd="0" parTransId="{F6BD2D3F-04F9-4E20-BE63-5CFC13EBFC5D}" sibTransId="{28CA30D3-2A30-491E-93F8-7E43C82551F1}"/>
    <dgm:cxn modelId="{AB20DCBD-D048-4C91-947C-404C079950E9}" srcId="{3A355F4A-86CE-40A1-A225-FB0FFA44F28C}" destId="{E53B327E-8A32-451D-BCF2-D525AAA2DC2B}" srcOrd="0" destOrd="0" parTransId="{CD9B467A-722E-45B5-853B-7EB5F2B6E73A}" sibTransId="{9EF63E94-39AE-45B3-91A6-D645462C7C01}"/>
    <dgm:cxn modelId="{C90877D3-D694-4E49-B31E-8DF5683B8FE8}" type="presOf" srcId="{BCB28526-D01C-49FE-9E5B-AA841BACDB3F}" destId="{CE0E51C7-634F-44D0-BF0E-490280EA70D1}" srcOrd="1" destOrd="0" presId="urn:microsoft.com/office/officeart/2005/8/layout/process4"/>
    <dgm:cxn modelId="{A7BB27DD-A779-458B-B88C-6CA497F8D8BE}" type="presOf" srcId="{5FD93C23-6722-4C3A-9E35-5F608A83FF58}" destId="{DFD1E987-CA80-4306-9856-97147C8E51DE}" srcOrd="0" destOrd="0" presId="urn:microsoft.com/office/officeart/2005/8/layout/process4"/>
    <dgm:cxn modelId="{7D7016E2-649D-4B5D-BD8B-F03446CC1670}" type="presOf" srcId="{E15A55FF-8CC4-4753-BD82-F1CD77CC2B06}" destId="{529D4BED-AC29-4DC0-A878-92FFA7A89D75}" srcOrd="1" destOrd="0" presId="urn:microsoft.com/office/officeart/2005/8/layout/process4"/>
    <dgm:cxn modelId="{EF9AC5E3-F982-4C4A-8CB0-0EA440F9F676}" type="presOf" srcId="{62561867-673F-49B4-B190-2FCB05823D0B}" destId="{0549F045-34AA-46C2-AB85-52BC9B5D7947}" srcOrd="0" destOrd="0" presId="urn:microsoft.com/office/officeart/2005/8/layout/process4"/>
    <dgm:cxn modelId="{5067B2E6-7225-4A0D-B564-B5FDE0B570DE}" srcId="{E53B327E-8A32-451D-BCF2-D525AAA2DC2B}" destId="{62561867-673F-49B4-B190-2FCB05823D0B}" srcOrd="2" destOrd="0" parTransId="{A462C0E2-80A2-4688-A628-89D26FF69084}" sibTransId="{F326E4D7-DCF9-4229-94AB-208F20518997}"/>
    <dgm:cxn modelId="{2FAA57E7-7A6D-4468-BC06-37BD21C19ABA}" type="presOf" srcId="{BCB7FF41-3D07-4B46-A4E6-E028DFA8C87A}" destId="{7A6E1C17-175A-4B63-8FC5-46D752F2E244}" srcOrd="0" destOrd="0" presId="urn:microsoft.com/office/officeart/2005/8/layout/process4"/>
    <dgm:cxn modelId="{B85A55EA-4F76-4384-BDF3-FD6A7EB7BA58}" type="presOf" srcId="{E53B327E-8A32-451D-BCF2-D525AAA2DC2B}" destId="{7C446C5C-1C6A-43D4-9CE9-BA7576D7DB86}" srcOrd="1" destOrd="0" presId="urn:microsoft.com/office/officeart/2005/8/layout/process4"/>
    <dgm:cxn modelId="{21D010ED-8396-4BFC-A7E2-55AC3C300C20}" srcId="{3A355F4A-86CE-40A1-A225-FB0FFA44F28C}" destId="{BCB28526-D01C-49FE-9E5B-AA841BACDB3F}" srcOrd="1" destOrd="0" parTransId="{F3560D83-B6FC-4E7B-BB3B-9511C04E63A2}" sibTransId="{EAC1C407-F4CF-4E52-A64C-6ED37E3CFBEB}"/>
    <dgm:cxn modelId="{11B2BA8D-C168-4D6F-8047-D5682EBB94EF}" type="presParOf" srcId="{A79EE641-373F-48CF-AFB3-B9FBB174262E}" destId="{EB16FFC0-F7A2-44DF-A010-D3835F6D2E91}" srcOrd="0" destOrd="0" presId="urn:microsoft.com/office/officeart/2005/8/layout/process4"/>
    <dgm:cxn modelId="{BEFB21EB-F9B7-4D6E-BBA7-08224AF894CD}" type="presParOf" srcId="{EB16FFC0-F7A2-44DF-A010-D3835F6D2E91}" destId="{A606961F-A68E-423F-B6B6-B68BEEDAD7F4}" srcOrd="0" destOrd="0" presId="urn:microsoft.com/office/officeart/2005/8/layout/process4"/>
    <dgm:cxn modelId="{2170C852-66A5-4CDE-AD28-8A805B103824}" type="presParOf" srcId="{EB16FFC0-F7A2-44DF-A010-D3835F6D2E91}" destId="{529D4BED-AC29-4DC0-A878-92FFA7A89D75}" srcOrd="1" destOrd="0" presId="urn:microsoft.com/office/officeart/2005/8/layout/process4"/>
    <dgm:cxn modelId="{8009E6F1-820F-45EC-AA3F-178D871E54B5}" type="presParOf" srcId="{EB16FFC0-F7A2-44DF-A010-D3835F6D2E91}" destId="{2B7A5ADE-A6DC-464B-8B0A-69EEC16D36A7}" srcOrd="2" destOrd="0" presId="urn:microsoft.com/office/officeart/2005/8/layout/process4"/>
    <dgm:cxn modelId="{33315A46-7EBA-456C-B2B9-DD53D19229BD}" type="presParOf" srcId="{2B7A5ADE-A6DC-464B-8B0A-69EEC16D36A7}" destId="{DFD1E987-CA80-4306-9856-97147C8E51DE}" srcOrd="0" destOrd="0" presId="urn:microsoft.com/office/officeart/2005/8/layout/process4"/>
    <dgm:cxn modelId="{22A20021-0A2B-4DA9-94F8-EA030DCC7DE0}" type="presParOf" srcId="{2B7A5ADE-A6DC-464B-8B0A-69EEC16D36A7}" destId="{7A6E1C17-175A-4B63-8FC5-46D752F2E244}" srcOrd="1" destOrd="0" presId="urn:microsoft.com/office/officeart/2005/8/layout/process4"/>
    <dgm:cxn modelId="{59E77CAF-D011-4CA2-A6EF-8A090792AAAE}" type="presParOf" srcId="{2B7A5ADE-A6DC-464B-8B0A-69EEC16D36A7}" destId="{36185E21-7B5E-4FBC-BB26-EAC4426FF138}" srcOrd="2" destOrd="0" presId="urn:microsoft.com/office/officeart/2005/8/layout/process4"/>
    <dgm:cxn modelId="{D2374FC9-6ED1-4D4C-BCB9-78E0140F6BF5}" type="presParOf" srcId="{A79EE641-373F-48CF-AFB3-B9FBB174262E}" destId="{41ED5E71-A111-4EFB-BC61-045BEE75D4EC}" srcOrd="1" destOrd="0" presId="urn:microsoft.com/office/officeart/2005/8/layout/process4"/>
    <dgm:cxn modelId="{62A3910C-84DC-489C-B5CF-179DF36ACB85}" type="presParOf" srcId="{A79EE641-373F-48CF-AFB3-B9FBB174262E}" destId="{3E5C9EE0-7B17-40A9-B22F-1D229C35BC0C}" srcOrd="2" destOrd="0" presId="urn:microsoft.com/office/officeart/2005/8/layout/process4"/>
    <dgm:cxn modelId="{F23FE544-4F2C-4F12-8183-504491A79B4A}" type="presParOf" srcId="{3E5C9EE0-7B17-40A9-B22F-1D229C35BC0C}" destId="{D69B63FD-A785-481D-A533-3821CEF7706E}" srcOrd="0" destOrd="0" presId="urn:microsoft.com/office/officeart/2005/8/layout/process4"/>
    <dgm:cxn modelId="{6E8BE02B-6EED-4CB6-A61C-E1C10DC3C750}" type="presParOf" srcId="{3E5C9EE0-7B17-40A9-B22F-1D229C35BC0C}" destId="{CE0E51C7-634F-44D0-BF0E-490280EA70D1}" srcOrd="1" destOrd="0" presId="urn:microsoft.com/office/officeart/2005/8/layout/process4"/>
    <dgm:cxn modelId="{4B46E996-FF86-4E5F-AE6A-A38B80E2D9B2}" type="presParOf" srcId="{3E5C9EE0-7B17-40A9-B22F-1D229C35BC0C}" destId="{374433F8-C14C-4C74-80E9-5BC0C8F7D3EB}" srcOrd="2" destOrd="0" presId="urn:microsoft.com/office/officeart/2005/8/layout/process4"/>
    <dgm:cxn modelId="{A405D9BC-43C9-4475-8AE1-B0AA49AD46B0}" type="presParOf" srcId="{374433F8-C14C-4C74-80E9-5BC0C8F7D3EB}" destId="{EF355808-736B-4763-A8A2-D6BC906CDD57}" srcOrd="0" destOrd="0" presId="urn:microsoft.com/office/officeart/2005/8/layout/process4"/>
    <dgm:cxn modelId="{BE8E7F36-ACEE-4F5B-9786-C8AF5ECFA1E1}" type="presParOf" srcId="{374433F8-C14C-4C74-80E9-5BC0C8F7D3EB}" destId="{8FE879E3-0BD7-461C-8E7A-BCDAAE914F78}" srcOrd="1" destOrd="0" presId="urn:microsoft.com/office/officeart/2005/8/layout/process4"/>
    <dgm:cxn modelId="{409FD3C4-CC26-4E44-98CE-F41D8AAA851A}" type="presParOf" srcId="{A79EE641-373F-48CF-AFB3-B9FBB174262E}" destId="{ABDCDDF5-2164-40BF-AE87-66547EF0B47E}" srcOrd="3" destOrd="0" presId="urn:microsoft.com/office/officeart/2005/8/layout/process4"/>
    <dgm:cxn modelId="{7EF9BF51-4536-430C-8840-7DF53F595205}" type="presParOf" srcId="{A79EE641-373F-48CF-AFB3-B9FBB174262E}" destId="{30594908-815C-458C-BBB3-7FACF036F322}" srcOrd="4" destOrd="0" presId="urn:microsoft.com/office/officeart/2005/8/layout/process4"/>
    <dgm:cxn modelId="{482795E0-EBD5-4041-8A19-ECC9336033FF}" type="presParOf" srcId="{30594908-815C-458C-BBB3-7FACF036F322}" destId="{938BBF6C-46FE-43EA-A298-54C70CEA0DCB}" srcOrd="0" destOrd="0" presId="urn:microsoft.com/office/officeart/2005/8/layout/process4"/>
    <dgm:cxn modelId="{39F0724E-2290-491D-9FD0-4DD5121FCDCF}" type="presParOf" srcId="{30594908-815C-458C-BBB3-7FACF036F322}" destId="{7C446C5C-1C6A-43D4-9CE9-BA7576D7DB86}" srcOrd="1" destOrd="0" presId="urn:microsoft.com/office/officeart/2005/8/layout/process4"/>
    <dgm:cxn modelId="{515FEEDE-F387-4615-83CF-306034D2FF8B}" type="presParOf" srcId="{30594908-815C-458C-BBB3-7FACF036F322}" destId="{0FE8C4E8-0916-4EF0-817C-AE8542533D4E}" srcOrd="2" destOrd="0" presId="urn:microsoft.com/office/officeart/2005/8/layout/process4"/>
    <dgm:cxn modelId="{A81FADE9-46A8-418E-BA28-B36B55820F23}" type="presParOf" srcId="{0FE8C4E8-0916-4EF0-817C-AE8542533D4E}" destId="{C8B1B621-36F3-4A22-BF29-D02CD1A4ABB7}" srcOrd="0" destOrd="0" presId="urn:microsoft.com/office/officeart/2005/8/layout/process4"/>
    <dgm:cxn modelId="{8936F00D-F59B-44BE-B3F1-B98FA496D498}" type="presParOf" srcId="{0FE8C4E8-0916-4EF0-817C-AE8542533D4E}" destId="{F5519935-3B04-4B33-9A08-226848CFF6B7}" srcOrd="1" destOrd="0" presId="urn:microsoft.com/office/officeart/2005/8/layout/process4"/>
    <dgm:cxn modelId="{4DC74CC4-8893-478C-9595-5E7299C19020}" type="presParOf" srcId="{0FE8C4E8-0916-4EF0-817C-AE8542533D4E}" destId="{0549F045-34AA-46C2-AB85-52BC9B5D7947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D4BED-AC29-4DC0-A878-92FFA7A89D75}">
      <dsp:nvSpPr>
        <dsp:cNvPr id="0" name=""/>
        <dsp:cNvSpPr/>
      </dsp:nvSpPr>
      <dsp:spPr>
        <a:xfrm>
          <a:off x="0" y="3001938"/>
          <a:ext cx="9630562" cy="985303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3. Výběr MP a příprava Smlouvy</a:t>
          </a:r>
        </a:p>
      </dsp:txBody>
      <dsp:txXfrm>
        <a:off x="0" y="3001938"/>
        <a:ext cx="9630562" cy="532063"/>
      </dsp:txXfrm>
    </dsp:sp>
    <dsp:sp modelId="{DFD1E987-CA80-4306-9856-97147C8E51DE}">
      <dsp:nvSpPr>
        <dsp:cNvPr id="0" name=""/>
        <dsp:cNvSpPr/>
      </dsp:nvSpPr>
      <dsp:spPr>
        <a:xfrm>
          <a:off x="4702" y="3514296"/>
          <a:ext cx="3207052" cy="45323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výběr </a:t>
          </a:r>
          <a:r>
            <a:rPr lang="cs-CZ" sz="2200" kern="1200" dirty="0" err="1"/>
            <a:t>ŽoNFP</a:t>
          </a:r>
          <a:endParaRPr lang="cs-CZ" sz="2200" kern="1200" dirty="0"/>
        </a:p>
      </dsp:txBody>
      <dsp:txXfrm>
        <a:off x="4702" y="3514296"/>
        <a:ext cx="3207052" cy="453239"/>
      </dsp:txXfrm>
    </dsp:sp>
    <dsp:sp modelId="{7A6E1C17-175A-4B63-8FC5-46D752F2E244}">
      <dsp:nvSpPr>
        <dsp:cNvPr id="0" name=""/>
        <dsp:cNvSpPr/>
      </dsp:nvSpPr>
      <dsp:spPr>
        <a:xfrm>
          <a:off x="3211754" y="3514296"/>
          <a:ext cx="3207052" cy="45323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jednání RV</a:t>
          </a:r>
        </a:p>
      </dsp:txBody>
      <dsp:txXfrm>
        <a:off x="3211754" y="3514296"/>
        <a:ext cx="3207052" cy="453239"/>
      </dsp:txXfrm>
    </dsp:sp>
    <dsp:sp modelId="{36185E21-7B5E-4FBC-BB26-EAC4426FF138}">
      <dsp:nvSpPr>
        <dsp:cNvPr id="0" name=""/>
        <dsp:cNvSpPr/>
      </dsp:nvSpPr>
      <dsp:spPr>
        <a:xfrm>
          <a:off x="6423509" y="3518044"/>
          <a:ext cx="3207052" cy="45323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příprava Smlouvy</a:t>
          </a:r>
        </a:p>
      </dsp:txBody>
      <dsp:txXfrm>
        <a:off x="6423509" y="3518044"/>
        <a:ext cx="3207052" cy="453239"/>
      </dsp:txXfrm>
    </dsp:sp>
    <dsp:sp modelId="{CE0E51C7-634F-44D0-BF0E-490280EA70D1}">
      <dsp:nvSpPr>
        <dsp:cNvPr id="0" name=""/>
        <dsp:cNvSpPr/>
      </dsp:nvSpPr>
      <dsp:spPr>
        <a:xfrm rot="10800000">
          <a:off x="0" y="1501321"/>
          <a:ext cx="9630562" cy="1515396"/>
        </a:xfrm>
        <a:prstGeom prst="upArrowCallout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2. Předložení malého projektu</a:t>
          </a:r>
        </a:p>
      </dsp:txBody>
      <dsp:txXfrm rot="-10800000">
        <a:off x="0" y="1501321"/>
        <a:ext cx="9630562" cy="531904"/>
      </dsp:txXfrm>
    </dsp:sp>
    <dsp:sp modelId="{EF355808-736B-4763-A8A2-D6BC906CDD57}">
      <dsp:nvSpPr>
        <dsp:cNvPr id="0" name=""/>
        <dsp:cNvSpPr/>
      </dsp:nvSpPr>
      <dsp:spPr>
        <a:xfrm>
          <a:off x="0" y="2033226"/>
          <a:ext cx="4815280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administrativní ověření</a:t>
          </a:r>
        </a:p>
      </dsp:txBody>
      <dsp:txXfrm>
        <a:off x="0" y="2033226"/>
        <a:ext cx="4815280" cy="453103"/>
      </dsp:txXfrm>
    </dsp:sp>
    <dsp:sp modelId="{8FE879E3-0BD7-461C-8E7A-BCDAAE914F78}">
      <dsp:nvSpPr>
        <dsp:cNvPr id="0" name=""/>
        <dsp:cNvSpPr/>
      </dsp:nvSpPr>
      <dsp:spPr>
        <a:xfrm>
          <a:off x="4815281" y="2033226"/>
          <a:ext cx="4815280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odborné hodnocení</a:t>
          </a:r>
        </a:p>
      </dsp:txBody>
      <dsp:txXfrm>
        <a:off x="4815281" y="2033226"/>
        <a:ext cx="4815280" cy="453103"/>
      </dsp:txXfrm>
    </dsp:sp>
    <dsp:sp modelId="{7C446C5C-1C6A-43D4-9CE9-BA7576D7DB86}">
      <dsp:nvSpPr>
        <dsp:cNvPr id="0" name=""/>
        <dsp:cNvSpPr/>
      </dsp:nvSpPr>
      <dsp:spPr>
        <a:xfrm rot="10800000">
          <a:off x="0" y="0"/>
          <a:ext cx="9630562" cy="1515396"/>
        </a:xfrm>
        <a:prstGeom prst="upArrowCallout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1. Přípravná fáze – odpovědný žadatel</a:t>
          </a:r>
        </a:p>
      </dsp:txBody>
      <dsp:txXfrm rot="-10800000">
        <a:off x="0" y="0"/>
        <a:ext cx="9630562" cy="531904"/>
      </dsp:txXfrm>
    </dsp:sp>
    <dsp:sp modelId="{C8B1B621-36F3-4A22-BF29-D02CD1A4ABB7}">
      <dsp:nvSpPr>
        <dsp:cNvPr id="0" name=""/>
        <dsp:cNvSpPr/>
      </dsp:nvSpPr>
      <dsp:spPr>
        <a:xfrm>
          <a:off x="4702" y="532609"/>
          <a:ext cx="3207052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určení výchozí situace/problémů</a:t>
          </a:r>
        </a:p>
      </dsp:txBody>
      <dsp:txXfrm>
        <a:off x="4702" y="532609"/>
        <a:ext cx="3207052" cy="453103"/>
      </dsp:txXfrm>
    </dsp:sp>
    <dsp:sp modelId="{F5519935-3B04-4B33-9A08-226848CFF6B7}">
      <dsp:nvSpPr>
        <dsp:cNvPr id="0" name=""/>
        <dsp:cNvSpPr/>
      </dsp:nvSpPr>
      <dsp:spPr>
        <a:xfrm>
          <a:off x="3211754" y="532609"/>
          <a:ext cx="3207052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odpovědný tým</a:t>
          </a:r>
        </a:p>
      </dsp:txBody>
      <dsp:txXfrm>
        <a:off x="3211754" y="532609"/>
        <a:ext cx="3207052" cy="453103"/>
      </dsp:txXfrm>
    </dsp:sp>
    <dsp:sp modelId="{0549F045-34AA-46C2-AB85-52BC9B5D7947}">
      <dsp:nvSpPr>
        <dsp:cNvPr id="0" name=""/>
        <dsp:cNvSpPr/>
      </dsp:nvSpPr>
      <dsp:spPr>
        <a:xfrm>
          <a:off x="6418807" y="532609"/>
          <a:ext cx="3207052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určení cílů a výstupů</a:t>
          </a:r>
        </a:p>
      </dsp:txBody>
      <dsp:txXfrm>
        <a:off x="6418807" y="532609"/>
        <a:ext cx="3207052" cy="453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5789B-37A2-4CE9-99B8-957579CC9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326A7E-B8F6-430D-8ACE-16D4E23CB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8E0BE-2219-41AA-BB22-02EBA079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003307-0D01-4FA2-AEE2-CB4C5ECF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8344BC-6953-4D98-B011-79AFBE8F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61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88BC-741D-4290-A85E-B2821920A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388F38-5AA9-4B87-A938-ADC6EEA4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6CA6B8-DA61-4ED9-B513-0983D94A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10B3F7-5DE8-49A7-84B2-9BF80F99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2531B-E8DD-4589-AF94-B49C9E2D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54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A031AF-05DC-4CBC-AD84-E0B0C8694C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7B0B0D-D884-484C-BB15-D8B8D3EC0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8F475A-2BEC-4E28-A217-05649A35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0BC28-1A70-4A59-A375-DB461E6C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B03CA-5FFE-43CB-8D3F-B06106C3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8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974F4-6240-464F-8AEA-7A026ECF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246A4B-58FD-4043-ADD7-C2D0CE6A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1CBE93-2F8D-4A5E-BDD3-BD841A419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9AC5BB-BD7C-497B-8D1E-7C96B4B05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86144-A4CD-4100-B2B5-2DA5E9F5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0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5555C-1F15-4732-91A1-A72CCC29C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EAD5C1-F17A-4FD6-9A3A-5EDCEE69A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E48E2D-E8CA-4964-9B63-0C525341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EBBD79-BFF1-49E8-9C7E-0F2556AA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82E48-393A-4021-A7EC-7C7CFE7A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8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BD151-D8E0-4E63-946E-72F5B43AC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8E99CE-B6A3-432B-90D1-FAE261447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A5C5A4-F5B2-4F42-B5D3-54334D790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C0CCF9-1683-428C-9F2D-05E8C7D1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CFB5D-2707-48CD-B22A-F11FEDEF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97E28A-8D85-4DDC-A351-DF14632D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9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5D825-B41D-49A4-895A-98295430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C58DB7-E5D8-4457-A111-9614B5C30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7E3119-AFD0-467C-96C8-E46E53B46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A3C3AF-5502-4340-A581-A1C6E5C79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8F9DFC4-1391-40BE-9CB0-496575AAD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315DFB-14F6-440A-8327-78A7740A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EB04FA-3F90-4C7C-B5AF-3A2D4D88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35D8BA-36F5-4E17-9578-FDCE1130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2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0232F-9943-43F5-8E56-3FECE950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43737D-2CB3-408E-ADAD-2BA978AA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FE8B8C-8AE2-4EC0-8645-9E1AF61D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5051D5-3C28-4067-8CF3-947D9C26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8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FB580D-004B-4B6A-A8C0-E00E9948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8489B3-BB66-4525-95FB-61C23212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1C03F7-ECAD-45FC-A69B-BD1800E6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87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9DBA7-5EE5-432B-AC7D-AAF62467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139FA-56F0-4B49-B2AC-E87B0DD5A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E1E3F4E-9878-4AF8-BE58-66060F7A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6A42B8-8B98-40F4-AB52-AB0EBD9C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07A9AC-EAFA-4651-8395-C1DCB3E4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924A16-92D3-4EA6-91BB-9A639656F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30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90905-0CB3-459E-9E28-E012CA23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983313-1452-445A-8844-1D1A77C80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462AD5-FE5E-4269-843F-6CE13FBA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78432A-2E13-4EBB-9313-4EBA437E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436960-1302-412B-A701-DDF0A0EC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20FE54-0E9C-4319-BAF8-31ACF081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16F9F9-8239-4195-B9DA-6AFBB0F9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A36FAD-9CD1-4585-B374-6C827DACE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5A7C8-B4B8-4FF7-9FE0-EA39225F3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824D-6C38-4B47-A913-7FE54077E07F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C6EB9-F250-4831-ADA2-9E63F661C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53125E-A8BD-4F56-B2F7-51D5628FE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9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www.sk-cz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-cz.eu/sk/dokumenty" TargetMode="External"/><Relationship Id="rId2" Type="http://schemas.openxmlformats.org/officeDocument/2006/relationships/hyperlink" Target="https://europa.eu/european-union/about-eu/symbols/flag_s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zilinskazupa.sk/" TargetMode="External"/><Relationship Id="rId4" Type="http://schemas.openxmlformats.org/officeDocument/2006/relationships/hyperlink" Target="http://www.regionbilekarpaty.cz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bilekarpaty.cz/" TargetMode="External"/><Relationship Id="rId2" Type="http://schemas.openxmlformats.org/officeDocument/2006/relationships/hyperlink" Target="mailto:fmp@regionbilekarpaty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Fondy-EU/2014-2020/Metodicke-pokyny/Metodika-rizeni-programu/Metodika-zadavani-zakazek" TargetMode="External"/><Relationship Id="rId2" Type="http://schemas.openxmlformats.org/officeDocument/2006/relationships/hyperlink" Target="https://www.dotaceeu.cz/Dotace/media/SF/FONDY%20EU/2014-2020/Dokumenty/Metodick%c3%a9%20dokumenty/MP%20VZ/MP_zakazky_v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209" y="1122363"/>
            <a:ext cx="9617464" cy="3782146"/>
          </a:xfrm>
        </p:spPr>
        <p:txBody>
          <a:bodyPr>
            <a:normAutofit/>
          </a:bodyPr>
          <a:lstStyle/>
          <a:p>
            <a:r>
              <a:rPr lang="cs-CZ" b="1" dirty="0"/>
              <a:t>Příprava malého projektu </a:t>
            </a:r>
            <a:br>
              <a:rPr lang="cs-CZ" b="1" dirty="0"/>
            </a:br>
            <a:r>
              <a:rPr lang="cs-CZ" b="1" dirty="0"/>
              <a:t>- 1. část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Projektový záměr, VŘ, Publicita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250" y="5202238"/>
            <a:ext cx="9144000" cy="1655762"/>
          </a:xfrm>
        </p:spPr>
        <p:txBody>
          <a:bodyPr>
            <a:normAutofit/>
          </a:bodyPr>
          <a:lstStyle/>
          <a:p>
            <a:endParaRPr lang="cs-CZ"/>
          </a:p>
          <a:p>
            <a:r>
              <a:rPr lang="cs-CZ"/>
              <a:t>Fond </a:t>
            </a:r>
            <a:r>
              <a:rPr lang="cs-CZ" dirty="0"/>
              <a:t>malých projektů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18062FA-1578-433C-9CEB-FD57EE36E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154147"/>
            <a:ext cx="1069238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0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A71B3-ACCF-4266-859D-55EEAC8E0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limity veřejných zakázek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E5B058-5075-4F35-A1EB-C3E1640D9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530" y="1690687"/>
            <a:ext cx="10515600" cy="48021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MPZ stanoví následující limity (zadavatel dle §4 odst. 1 až 3 ZZVZ):</a:t>
            </a:r>
          </a:p>
          <a:p>
            <a:pPr>
              <a:buFontTx/>
              <a:buChar char="-"/>
            </a:pPr>
            <a:r>
              <a:rPr lang="cs-CZ" dirty="0"/>
              <a:t>méně než </a:t>
            </a:r>
            <a:r>
              <a:rPr lang="cs-CZ" dirty="0">
                <a:solidFill>
                  <a:srgbClr val="FF0000"/>
                </a:solidFill>
              </a:rPr>
              <a:t>500.000 Kč bez DPH </a:t>
            </a:r>
            <a:r>
              <a:rPr lang="cs-CZ" dirty="0"/>
              <a:t>= zakázka nespadající pod pravidla MPZ, lze realizovat </a:t>
            </a:r>
            <a:r>
              <a:rPr lang="cs-CZ" b="1" dirty="0"/>
              <a:t>přímý nákup </a:t>
            </a:r>
            <a:r>
              <a:rPr lang="cs-CZ" dirty="0"/>
              <a:t>nebo objednávku. Rozhodným dokumentem pro provedení kontroly je účetní doklad.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od 500.000 Kč bez DPH do 2 mil./6 mil. Kč bez DPH (včetně) = </a:t>
            </a:r>
            <a:r>
              <a:rPr lang="cs-CZ" b="1" dirty="0"/>
              <a:t>zakázka malého rozsahu dle MPZ</a:t>
            </a:r>
            <a:r>
              <a:rPr lang="cs-CZ" dirty="0"/>
              <a:t>, nutné soutěžit postupem dle MPZ. </a:t>
            </a:r>
          </a:p>
          <a:p>
            <a:pPr marL="0" indent="0">
              <a:buNone/>
            </a:pPr>
            <a:r>
              <a:rPr lang="cs-CZ" dirty="0"/>
              <a:t>- nad 2 mil./6 mil. Kč bez = postup dle zákona č.134/2016 Sb., o zadávání veřejných zakázek.</a:t>
            </a:r>
          </a:p>
          <a:p>
            <a:r>
              <a:rPr lang="cs-CZ" dirty="0"/>
              <a:t>Zvolení otevřené/uzavřené výzvy (pozor na dodržení lhůt pro daný typ vyhlášení).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40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73AE8-303B-4DB3-A17B-87255935F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MPZ – stanovení předpokládané hodnoty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997ED-BBCF-448C-9569-DD1D26B0B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68" y="1491916"/>
            <a:ext cx="10984832" cy="500095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solidFill>
                  <a:srgbClr val="FF0000"/>
                </a:solidFill>
              </a:rPr>
              <a:t>Předpokládanou hodnotou </a:t>
            </a:r>
            <a:r>
              <a:rPr lang="cs-CZ" dirty="0"/>
              <a:t>zakázky je zadavatelem předpokládaná výše úplaty za plnění zakázky. Do předkládané hodnoty zakázky se nezahrnuje DPH. (bod 6.4 MPZ). </a:t>
            </a:r>
          </a:p>
          <a:p>
            <a:pPr marL="0" indent="0" algn="just">
              <a:buNone/>
            </a:pPr>
            <a:r>
              <a:rPr lang="cs-CZ" dirty="0"/>
              <a:t>Stanoví se na základě průzkumu trhu, dle obdobných zakázek, internetové ceníky, předběžné tržní konzultace, oslovení dodavatelů emailem apod. </a:t>
            </a:r>
            <a:r>
              <a:rPr lang="cs-CZ" b="1" dirty="0"/>
              <a:t>Musí se jednat o cenu v místě a čase obvyklou.</a:t>
            </a:r>
          </a:p>
          <a:p>
            <a:pPr marL="0" indent="0" algn="just">
              <a:buNone/>
            </a:pPr>
            <a:r>
              <a:rPr lang="cs-CZ" dirty="0"/>
              <a:t>Do PH se zahrne hodnota </a:t>
            </a:r>
            <a:r>
              <a:rPr lang="cs-CZ" b="1" dirty="0"/>
              <a:t>všech plnění, tvořící jeden funkční celek </a:t>
            </a:r>
            <a:r>
              <a:rPr lang="cs-CZ" dirty="0"/>
              <a:t>a jsou zadávána v časové souvislosti. </a:t>
            </a:r>
          </a:p>
          <a:p>
            <a:pPr algn="just"/>
            <a:r>
              <a:rPr lang="cs-CZ" b="1" dirty="0"/>
              <a:t>Zakázky malého rozsahu</a:t>
            </a:r>
            <a:r>
              <a:rPr lang="cs-CZ" dirty="0"/>
              <a:t> (VZMR)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/>
              <a:t>Předpokládaná hodnota je rovna nebo nižší než 2 000 000 Kč bez DPH v případě zakázky na dodávky a/nebo služby a 6 000 000,- Kč bez DPH v případě stavebních prací</a:t>
            </a:r>
          </a:p>
          <a:p>
            <a:pPr algn="just"/>
            <a:r>
              <a:rPr lang="cs-CZ" b="1" dirty="0"/>
              <a:t>Zakázky vyšší hodnoty </a:t>
            </a:r>
            <a:r>
              <a:rPr lang="cs-CZ" dirty="0"/>
              <a:t>(VZVH)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/>
              <a:t>Předpokládaná hodnota činí více než 2 000 000,- Kč bez DPH v případě zakázky na dodávky a/nebo služby a  6 000 000,- Kč bez DPH v případě stavebních prací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813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6AB78-5D74-496B-9C28-1531B9A3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MPZ – otevřená výzva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C61409-587A-4C7F-8042-E528DAFAF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Oznámení výběrového řízení uveřejní zadavatel po celou dobu trvání lhůty pro podání nabídek: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 profilu zadavatele, nebo</a:t>
            </a:r>
          </a:p>
          <a:p>
            <a:r>
              <a:rPr lang="cs-CZ" dirty="0"/>
              <a:t>v národním elektronickém nástroji</a:t>
            </a:r>
            <a:r>
              <a:rPr lang="cs-CZ" i="1" dirty="0"/>
              <a:t>, nebo</a:t>
            </a:r>
            <a:endParaRPr lang="cs-CZ" dirty="0"/>
          </a:p>
          <a:p>
            <a:r>
              <a:rPr lang="cs-CZ" dirty="0"/>
              <a:t>dle ustanovení v interní směrnici.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Zadavatel může výzvu po jejím uveřejnění odeslat některým dodavatelům, v takovém případě musí být výzva odeslána alespoň 3 dodavatelům.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199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4340E-7DC4-4865-8128-FC3126484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MPZ – uzavřená výzva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B2DCF6-0E88-4FAC-92F8-857109811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33174"/>
          </a:xfrm>
        </p:spPr>
        <p:txBody>
          <a:bodyPr/>
          <a:lstStyle/>
          <a:p>
            <a:r>
              <a:rPr lang="cs-CZ" dirty="0"/>
              <a:t>Výzva </a:t>
            </a:r>
            <a:r>
              <a:rPr lang="cs-CZ" b="1" dirty="0"/>
              <a:t>nejméně 3 zájemcům k podání nabídky</a:t>
            </a:r>
          </a:p>
          <a:p>
            <a:pPr marL="0" indent="0" algn="just">
              <a:buNone/>
            </a:pPr>
            <a:r>
              <a:rPr lang="cs-CZ" dirty="0"/>
              <a:t>- jedná se pouze o takové zájemce, o kterých má zadavatel informace, že jsou způsobilí požadované plnění poskytnout.</a:t>
            </a:r>
          </a:p>
          <a:p>
            <a:pPr algn="just"/>
            <a:r>
              <a:rPr lang="cs-CZ" dirty="0"/>
              <a:t>Prokazatelný způsob odeslání výzvy.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Zadavatel nesmí vyzývat opakovaně stejný okruh zájemců, není-li to odůvodněno předmětem plnění zakázky či jinými zvláštními okolnostmi, případně zrušením předcházejícího výběrového řízení.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225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92DEF-3BCF-42B3-B771-86F84DEF5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MPZ – lhůta pro podání nabídek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64B08C-B428-47EA-B675-7F3D28CD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Lhůta stanovená podle MPZ počíná dnem uveřejnění oznámení o zahájení výběrového řízení nebo odeslání výzvy k podání nabídek. (MPZ 7.3)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Lhůta pro podání nabídek nesmí být kratší než:</a:t>
            </a:r>
            <a:endParaRPr lang="cs-CZ" dirty="0"/>
          </a:p>
          <a:p>
            <a:r>
              <a:rPr lang="cs-CZ" b="1" dirty="0"/>
              <a:t>10 </a:t>
            </a:r>
            <a:r>
              <a:rPr lang="cs-CZ" dirty="0"/>
              <a:t>kalendářních dnů u zakázek malého rozsahu</a:t>
            </a:r>
          </a:p>
          <a:p>
            <a:r>
              <a:rPr lang="cs-CZ" b="1" dirty="0"/>
              <a:t>15 </a:t>
            </a:r>
            <a:r>
              <a:rPr lang="cs-CZ" dirty="0"/>
              <a:t>kalendářních dnů u zakázek vyšší hodnoty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48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F2360-5A97-4BDC-90F8-7FC4C2D2B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Registr smluv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F22B40-3F93-4A11-A357-2FE7F0877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Na základě zákona č. 340/2015 Sb. (zákon o registru smluv) vznikl tzv. registr smluv. </a:t>
            </a:r>
            <a:r>
              <a:rPr lang="cs-CZ" b="1" dirty="0"/>
              <a:t>Koneční uživatelé</a:t>
            </a:r>
            <a:r>
              <a:rPr lang="cs-CZ" dirty="0"/>
              <a:t>, kteří jsou právnickou osobou uvedenou v čl. 2 odst. 1 tohoto zákona, </a:t>
            </a:r>
            <a:r>
              <a:rPr lang="cs-CZ" b="1" dirty="0"/>
              <a:t>jsou povinni zveřejňovat v registru </a:t>
            </a:r>
            <a:r>
              <a:rPr lang="cs-CZ" dirty="0"/>
              <a:t>smluv soukromoprávní smlouvy, tj. </a:t>
            </a:r>
            <a:r>
              <a:rPr lang="cs-CZ" b="1" dirty="0"/>
              <a:t>i smlouvy </a:t>
            </a:r>
            <a:r>
              <a:rPr lang="cs-CZ" dirty="0"/>
              <a:t>uzavírané s dodavateli/objednávky vystavené dodavatelům </a:t>
            </a:r>
            <a:r>
              <a:rPr lang="cs-CZ" b="1" dirty="0"/>
              <a:t>v případě, že hodnota předmětu smlouvy je vyšší než 50.000,- Kč bez DPH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Dle zákona je povinnost smlouvy zveřejnit nejpozději </a:t>
            </a:r>
            <a:r>
              <a:rPr lang="cs-CZ" b="1" dirty="0"/>
              <a:t>do 30 dní </a:t>
            </a:r>
            <a:r>
              <a:rPr lang="cs-CZ" dirty="0"/>
              <a:t>od uzavření smlouvy.</a:t>
            </a:r>
          </a:p>
          <a:p>
            <a:pPr algn="just"/>
            <a:r>
              <a:rPr lang="cs-CZ" dirty="0"/>
              <a:t>Pokud nebude smlouva zveřejněna prostřednictvím registru smluv ani </a:t>
            </a:r>
            <a:r>
              <a:rPr lang="cs-CZ" b="1" dirty="0"/>
              <a:t>do 3 měsíců </a:t>
            </a:r>
            <a:r>
              <a:rPr lang="cs-CZ" dirty="0"/>
              <a:t>ode dne, kdy byla uzavřena, je podle tohoto zákona smlouva zrušena od počátku. V takovém případě budou jakékoliv výdaje vynaložené v souvislosti s takovou smlouvou považovány za </a:t>
            </a:r>
            <a:r>
              <a:rPr lang="cs-CZ" b="1" dirty="0"/>
              <a:t>nezpůsobilé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7783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209" y="1122363"/>
            <a:ext cx="9395791" cy="2387600"/>
          </a:xfrm>
        </p:spPr>
        <p:txBody>
          <a:bodyPr/>
          <a:lstStyle/>
          <a:p>
            <a:r>
              <a:rPr lang="cs-CZ" dirty="0"/>
              <a:t>Propagace a publicita </a:t>
            </a:r>
            <a:br>
              <a:rPr lang="cs-CZ" dirty="0"/>
            </a:br>
            <a:r>
              <a:rPr lang="cs-CZ" dirty="0"/>
              <a:t>malého projektu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Fond malých projektů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9ECE7C5-3352-4C85-9FE1-69BA8680A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144448"/>
            <a:ext cx="1069238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972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CBC1E4-CB06-46C8-A4CC-0C689ADB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Publicita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6FA357-FF5F-42B6-B19F-B248D8E16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70" y="1615736"/>
            <a:ext cx="10705730" cy="4877139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Všichni Koneční uživatelé a partneři zajistí informování veřejnosti o příspěvku vhodnými informačními opatřeními. </a:t>
            </a:r>
          </a:p>
          <a:p>
            <a:pPr algn="just"/>
            <a:endParaRPr lang="cs-CZ" sz="500" dirty="0"/>
          </a:p>
          <a:p>
            <a:pPr algn="just"/>
            <a:r>
              <a:rPr lang="cs-CZ" dirty="0"/>
              <a:t>Pravidla pro informovanost a publicitu projektů financovaných s EFRR jsou upravena v Nařízení EK č. 1303/2013, Příloha XII, čl. 2.2 povinnosti příjemců a v souladu s Prováděcím nařízením (EU) č. 821 kap. II a příloha č. II tohoto Nařízení.</a:t>
            </a:r>
          </a:p>
          <a:p>
            <a:pPr algn="just"/>
            <a:endParaRPr lang="cs-CZ" sz="500" dirty="0"/>
          </a:p>
          <a:p>
            <a:pPr algn="just"/>
            <a:r>
              <a:rPr lang="cs-CZ" dirty="0"/>
              <a:t>Podpůrná dokumentace k dodržení pravidel publicity včetně grafických ukázek příkladů správného zajištění publicity je uvedena v </a:t>
            </a:r>
            <a:r>
              <a:rPr lang="cs-CZ" b="1" dirty="0"/>
              <a:t>Příloze č. III. 5 </a:t>
            </a:r>
            <a:r>
              <a:rPr lang="cs-CZ" b="1" dirty="0" err="1"/>
              <a:t>PpŽaKU</a:t>
            </a:r>
            <a:r>
              <a:rPr lang="cs-CZ" b="1" dirty="0"/>
              <a:t>.</a:t>
            </a:r>
            <a:r>
              <a:rPr lang="cs-CZ" dirty="0">
                <a:solidFill>
                  <a:srgbClr val="FF0000"/>
                </a:solidFill>
              </a:rPr>
              <a:t> (verze 1.3, aktualizace 30.4.2020).</a:t>
            </a:r>
          </a:p>
          <a:p>
            <a:pPr algn="just"/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468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9113DB3-F62A-4B7E-8071-83F762929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Obecné zásady publicity MP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D62D715-25ED-46C0-BF4D-6CE58D641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Symboly, loga a text umístit na přední straně předmětu.</a:t>
            </a:r>
          </a:p>
          <a:p>
            <a:pPr algn="just"/>
            <a:r>
              <a:rPr lang="cs-CZ" dirty="0"/>
              <a:t>Zachovat proporcionalitu mezi logy (Loga EU, Programu a Správců nesmí být menší jak logo KU).</a:t>
            </a:r>
          </a:p>
          <a:p>
            <a:pPr algn="just"/>
            <a:r>
              <a:rPr lang="cs-CZ" dirty="0"/>
              <a:t>Znak EU, odkaz na EU a další související náležitosti musí být vždy v takové velikosti, aby byly dostatečně výrazné, viditelné, čitelné a srozumitelné.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705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6E0AC-5438-4ACB-869F-23CD348B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6" y="0"/>
            <a:ext cx="10515600" cy="1325563"/>
          </a:xfrm>
        </p:spPr>
        <p:txBody>
          <a:bodyPr/>
          <a:lstStyle/>
          <a:p>
            <a:r>
              <a:rPr lang="cs-CZ" b="1" dirty="0"/>
              <a:t>Povinné informace k zajištění publicity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B3875B-C999-4E33-B3AB-67CA9DCF0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54" y="1253331"/>
            <a:ext cx="10515600" cy="3637451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Odkaz na Evropskou unii a znak Evropské unie v souladu s požadovanými grafickými standardy, </a:t>
            </a:r>
          </a:p>
          <a:p>
            <a:pPr lvl="0"/>
            <a:r>
              <a:rPr lang="cs-CZ" dirty="0"/>
              <a:t>Odkaz na Evropský fond pro regionální rozvoj,</a:t>
            </a:r>
          </a:p>
          <a:p>
            <a:pPr lvl="0"/>
            <a:r>
              <a:rPr lang="cs-CZ" dirty="0"/>
              <a:t>Prohlášení „</a:t>
            </a:r>
            <a:r>
              <a:rPr lang="cs-CZ" dirty="0" err="1"/>
              <a:t>Spoločne</a:t>
            </a:r>
            <a:r>
              <a:rPr lang="cs-CZ" dirty="0"/>
              <a:t> bez hraníc“/ „Společně bez hranic,“</a:t>
            </a:r>
          </a:p>
          <a:p>
            <a:pPr lvl="0"/>
            <a:r>
              <a:rPr lang="cs-CZ" dirty="0"/>
              <a:t>Logo Programu (je k dispozici na webové stránce programu </a:t>
            </a:r>
            <a:r>
              <a:rPr lang="cs-CZ" u="sng" dirty="0">
                <a:hlinkClick r:id="rId2"/>
              </a:rPr>
              <a:t>www.sk-cz.eu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Logo územně příslušného Správce FMP</a:t>
            </a:r>
          </a:p>
          <a:p>
            <a:pPr lvl="0"/>
            <a:r>
              <a:rPr lang="cs-CZ" dirty="0"/>
              <a:t>Slogan ve znění „FOND MALÝCH PROJEKTŮ“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7397FF-E4F6-4566-A904-FFF1AF629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8783" y="5205185"/>
            <a:ext cx="7622445" cy="848457"/>
          </a:xfrm>
          <a:prstGeom prst="rect">
            <a:avLst/>
          </a:prstGeom>
        </p:spPr>
      </p:pic>
      <p:pic>
        <p:nvPicPr>
          <p:cNvPr id="5" name="Zástupný symbol pro obsah 3">
            <a:extLst>
              <a:ext uri="{FF2B5EF4-FFF2-40B4-BE49-F238E27FC236}">
                <a16:creationId xmlns:a16="http://schemas.microsoft.com/office/drawing/2014/main" id="{703AC43A-DD5A-4048-8CD3-3A5A906A03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9012" y="5993296"/>
            <a:ext cx="4748315" cy="41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8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BE323-8EFF-4680-81A4-A2BE44D90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782262" cy="926780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Cyklus malého projektu</a:t>
            </a:r>
            <a:endParaRPr lang="cs-CZ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7D5F785D-5532-44BE-A5F5-D51E8F7335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76462" y="1674622"/>
          <a:ext cx="9630562" cy="3987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: doprava 5">
            <a:extLst>
              <a:ext uri="{FF2B5EF4-FFF2-40B4-BE49-F238E27FC236}">
                <a16:creationId xmlns:a16="http://schemas.microsoft.com/office/drawing/2014/main" id="{09B89D37-2250-4CBD-9BA1-756794D267A7}"/>
              </a:ext>
            </a:extLst>
          </p:cNvPr>
          <p:cNvSpPr/>
          <p:nvPr/>
        </p:nvSpPr>
        <p:spPr>
          <a:xfrm>
            <a:off x="4278385" y="2348917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B682C30-71D1-4A0E-80D2-E5F08B0D5ACB}"/>
              </a:ext>
            </a:extLst>
          </p:cNvPr>
          <p:cNvSpPr/>
          <p:nvPr/>
        </p:nvSpPr>
        <p:spPr>
          <a:xfrm>
            <a:off x="6023295" y="3884102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29BCB9CB-FB2A-451E-9435-E04DA3D303FC}"/>
              </a:ext>
            </a:extLst>
          </p:cNvPr>
          <p:cNvSpPr/>
          <p:nvPr/>
        </p:nvSpPr>
        <p:spPr>
          <a:xfrm>
            <a:off x="4278385" y="5377341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4C7F6ACB-3328-4FBA-92A2-88E7A68BE946}"/>
              </a:ext>
            </a:extLst>
          </p:cNvPr>
          <p:cNvSpPr/>
          <p:nvPr/>
        </p:nvSpPr>
        <p:spPr>
          <a:xfrm>
            <a:off x="7509544" y="5352174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4EABCC7-3AEF-47D9-9913-325019D28E4F}"/>
              </a:ext>
            </a:extLst>
          </p:cNvPr>
          <p:cNvSpPr/>
          <p:nvPr/>
        </p:nvSpPr>
        <p:spPr>
          <a:xfrm>
            <a:off x="7509544" y="2348917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185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B9C95-CCDF-4CD1-A126-9563BBF8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Vzor publicity – černobílá verze pro české žadatele: 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006CBA7-2590-438B-8918-9C8E876EF2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022" y="3273288"/>
            <a:ext cx="11909955" cy="114706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4324D31-542F-420D-8D67-61BA0F68B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3262" y="4522678"/>
            <a:ext cx="614530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56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ED8A1-50D3-4B4D-A6B3-7B2E8AC07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Vzor publicity – barevná verze pro české žadatele: 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90206B0-907D-451E-B1A6-D72CD20E6A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9766" y="4227444"/>
            <a:ext cx="6145301" cy="54259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AAFB0CF-A702-4452-B448-3BA5016CA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7330" y="3179196"/>
            <a:ext cx="9417340" cy="104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53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6CFB6-F978-4948-83D6-DDDACC0C7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Vzor publicity – barevný podklad:</a:t>
            </a:r>
          </a:p>
        </p:txBody>
      </p:sp>
      <p:pic>
        <p:nvPicPr>
          <p:cNvPr id="6" name="Obrázok 11">
            <a:extLst>
              <a:ext uri="{FF2B5EF4-FFF2-40B4-BE49-F238E27FC236}">
                <a16:creationId xmlns:a16="http://schemas.microsoft.com/office/drawing/2014/main" id="{4C457662-67C0-40C9-930B-8F106DDD35F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197" y="1690688"/>
            <a:ext cx="8899606" cy="47047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861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D9A1D-CDB4-4D7E-B687-C4AF64827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Odkazy pro stažení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07B7D5-E89D-4469-8B42-C39DFB563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10856495" cy="4486274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cs-CZ" dirty="0"/>
              <a:t>Odkaz na platné specifikace grafického a barevného zpracování loga EU: </a:t>
            </a:r>
            <a:r>
              <a:rPr lang="cs-CZ" dirty="0">
                <a:hlinkClick r:id="rId2"/>
              </a:rPr>
              <a:t>https://europa.eu/european-union/about-eu/symbols/flag_sk</a:t>
            </a:r>
            <a:endParaRPr lang="cs-CZ" dirty="0"/>
          </a:p>
          <a:p>
            <a:pPr lvl="0" fontAlgn="base"/>
            <a:r>
              <a:rPr lang="cs-CZ" dirty="0"/>
              <a:t>Odkaz na platné specifikace grafického a barevného zpracování loga programu: </a:t>
            </a:r>
            <a:r>
              <a:rPr lang="cs-CZ" dirty="0">
                <a:hlinkClick r:id="rId3"/>
              </a:rPr>
              <a:t>https://www.sk-cz.eu/sk/dokumenty</a:t>
            </a:r>
            <a:endParaRPr lang="cs-CZ" dirty="0"/>
          </a:p>
          <a:p>
            <a:pPr lvl="0" fontAlgn="base"/>
            <a:r>
              <a:rPr lang="cs-CZ" dirty="0"/>
              <a:t>Loga Správců jsou uvedená na příslušných internetových stránkách:  </a:t>
            </a:r>
            <a:endParaRPr lang="cs-CZ" sz="3200" dirty="0"/>
          </a:p>
          <a:p>
            <a:pPr lvl="1" fontAlgn="base"/>
            <a:r>
              <a:rPr lang="cs-CZ" dirty="0"/>
              <a:t>pro české žadatele:  </a:t>
            </a:r>
            <a:r>
              <a:rPr lang="cs-CZ" u="sng" dirty="0">
                <a:hlinkClick r:id="rId4"/>
              </a:rPr>
              <a:t>www.regionbilekarpaty.cz</a:t>
            </a:r>
            <a:r>
              <a:rPr lang="cs-CZ" dirty="0"/>
              <a:t>,</a:t>
            </a:r>
            <a:r>
              <a:rPr lang="cs-CZ" u="sng" dirty="0"/>
              <a:t> </a:t>
            </a:r>
            <a:endParaRPr lang="cs-CZ" sz="2800" dirty="0"/>
          </a:p>
          <a:p>
            <a:pPr lvl="1" fontAlgn="base"/>
            <a:r>
              <a:rPr lang="cs-CZ" dirty="0"/>
              <a:t>pro slovenské žadatele: </a:t>
            </a:r>
            <a:r>
              <a:rPr lang="cs-CZ" dirty="0">
                <a:hlinkClick r:id="rId5"/>
              </a:rPr>
              <a:t>http://www.zilinskazupa.sk/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(nové logo SK Správce od 30.4.2020)</a:t>
            </a:r>
          </a:p>
          <a:p>
            <a:pPr marL="457200" lvl="1" indent="0" fontAlgn="base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Důležité upozornění: Vlajka EU </a:t>
            </a:r>
            <a:r>
              <a:rPr lang="cs-CZ" b="1" dirty="0">
                <a:solidFill>
                  <a:srgbClr val="FF0000"/>
                </a:solidFill>
              </a:rPr>
              <a:t>musí být vždy </a:t>
            </a:r>
            <a:r>
              <a:rPr lang="cs-CZ" dirty="0">
                <a:solidFill>
                  <a:srgbClr val="FF0000"/>
                </a:solidFill>
              </a:rPr>
              <a:t>na bílém podkladu (bíle orámovaná) 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813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41356-C222-47D9-8258-57B60B7BA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Kde musí být publicita uvedena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5C2BBA-0ACA-42E7-9FC9-0269E09F9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060"/>
            <a:ext cx="10773792" cy="504581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U všech investičních akcích stavebního charakteru </a:t>
            </a:r>
            <a:r>
              <a:rPr lang="cs-CZ" dirty="0"/>
              <a:t>(naučné stezky, cyklostezky, apod.). Dočasná informační tabule: Informace musí zabírat nejméně 25 % plochy tabule, tabule musí být umístěná na příslušném místě po celou dobu realizace malého projektu, velikost informační tabule musí být minimálně 100x50 cm.</a:t>
            </a:r>
          </a:p>
          <a:p>
            <a:pPr lvl="0" algn="just"/>
            <a:r>
              <a:rPr lang="cs-CZ" dirty="0"/>
              <a:t>U všech propagačních akcích a při mediální prezentaci související s malým projektem.</a:t>
            </a:r>
          </a:p>
          <a:p>
            <a:pPr lvl="0" algn="just"/>
            <a:r>
              <a:rPr lang="cs-CZ" dirty="0"/>
              <a:t>Kdekoliv, kde jsou uvedeny loga ostatních regionálních subjektů.</a:t>
            </a:r>
          </a:p>
          <a:p>
            <a:pPr lvl="0" algn="just"/>
            <a:r>
              <a:rPr lang="cs-CZ" dirty="0"/>
              <a:t>Na všech </a:t>
            </a:r>
            <a:r>
              <a:rPr lang="cs-CZ" b="1" dirty="0"/>
              <a:t>tištěných materiálech </a:t>
            </a:r>
            <a:r>
              <a:rPr lang="cs-CZ" dirty="0"/>
              <a:t>(brožury, pozvánky, plakáty, inzeráty v tisku, apod.).</a:t>
            </a:r>
          </a:p>
          <a:p>
            <a:pPr lvl="0" algn="just"/>
            <a:r>
              <a:rPr lang="cs-CZ" dirty="0"/>
              <a:t>U všech materiálů předávaných elektronickou cestou a u všech audiovizuálních materiálů (např. webových stránek, na kterých je propagován malý projekt).</a:t>
            </a:r>
          </a:p>
          <a:p>
            <a:pPr lvl="0" algn="just"/>
            <a:r>
              <a:rPr lang="cs-CZ" dirty="0"/>
              <a:t>Na všech předmětech </a:t>
            </a:r>
            <a:r>
              <a:rPr lang="cs-CZ" b="1" dirty="0"/>
              <a:t>dlouhodobějšího charakteru </a:t>
            </a:r>
            <a:r>
              <a:rPr lang="cs-CZ" dirty="0"/>
              <a:t>a pořízených majetcích po dobu udržitelnosti trvalým označením povinnou publicitou.</a:t>
            </a:r>
          </a:p>
          <a:p>
            <a:r>
              <a:rPr lang="cs-CZ" dirty="0"/>
              <a:t>Oděv (kroj)  bude označený publicitou i formou cedulky všité do vnitřního stehu.</a:t>
            </a:r>
          </a:p>
        </p:txBody>
      </p:sp>
    </p:spTree>
    <p:extLst>
      <p:ext uri="{BB962C8B-B14F-4D97-AF65-F5344CB8AC3E}">
        <p14:creationId xmlns:p14="http://schemas.microsoft.com/office/powerpoint/2010/main" val="3964173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DDC40-1D23-4654-9625-03869A5A2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Publicita pro neinvestiční malé projekty – akce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D20D1A-83C2-4520-8869-7B852AB52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Platí pro kulturní a sportovní akce, výměnné pobyty, stáže, veletrhy, výstavy, soutěže, propagace regionu, public relations, akce zaměřené na vzdělávání – např. konference, semináře, školení.</a:t>
            </a:r>
          </a:p>
          <a:p>
            <a:pPr marL="0" indent="0" algn="just">
              <a:buNone/>
            </a:pPr>
            <a:r>
              <a:rPr lang="cs-CZ" dirty="0"/>
              <a:t>KU je povinný:</a:t>
            </a:r>
          </a:p>
          <a:p>
            <a:pPr lvl="0" algn="just"/>
            <a:r>
              <a:rPr lang="cs-CZ" dirty="0"/>
              <a:t>Během akce </a:t>
            </a:r>
            <a:r>
              <a:rPr lang="cs-CZ" b="1" dirty="0"/>
              <a:t>informovat slovně </a:t>
            </a:r>
            <a:r>
              <a:rPr lang="cs-CZ" dirty="0"/>
              <a:t>účastníky o spolufinancování ze zdrojů EU - Fondu malých projektů.</a:t>
            </a:r>
          </a:p>
          <a:p>
            <a:pPr lvl="0" algn="just"/>
            <a:r>
              <a:rPr lang="cs-CZ" dirty="0"/>
              <a:t>Umístit vlajku Evropské unie na místo akce nebo nainstalovat informační tabuli (minimálně 20 x 30 cm).</a:t>
            </a:r>
          </a:p>
          <a:p>
            <a:pPr lvl="0" algn="just"/>
            <a:r>
              <a:rPr lang="cs-CZ" dirty="0"/>
              <a:t>Uvést publicitu </a:t>
            </a:r>
            <a:r>
              <a:rPr lang="cs-CZ" b="1" dirty="0"/>
              <a:t>na dokumentech vydaných</a:t>
            </a:r>
            <a:r>
              <a:rPr lang="cs-CZ" dirty="0"/>
              <a:t> v souvislosti s malým projektem a na doprovodných materiálech (např. na plakátech, pozvánkách, prezentacích, prezenčních listinách, inzerátech v tisku, materiálech pro účastníky akce a dalších dokumentech).</a:t>
            </a:r>
          </a:p>
          <a:p>
            <a:pPr lvl="0"/>
            <a:r>
              <a:rPr lang="cs-CZ" dirty="0"/>
              <a:t>Uvést publicitu na </a:t>
            </a:r>
            <a:r>
              <a:rPr lang="cs-CZ" b="1" dirty="0"/>
              <a:t>pořizovaných předmětech a majetcích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996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B9CF1-C390-4534-AA4A-673438CFB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55385" cy="1354618"/>
          </a:xfrm>
        </p:spPr>
        <p:txBody>
          <a:bodyPr>
            <a:normAutofit/>
          </a:bodyPr>
          <a:lstStyle/>
          <a:p>
            <a:r>
              <a:rPr lang="cs-CZ" sz="3500" b="1" dirty="0"/>
              <a:t>Publicita pro neinvestiční malé projekty –propagační předměty, ceny v soutěžích, směrovky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802956-91BA-4569-A390-79EC663F2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45661" cy="46672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Drobné propagační předměty </a:t>
            </a:r>
            <a:r>
              <a:rPr lang="cs-CZ" dirty="0"/>
              <a:t>(pera, tužky, apod.), na kterých není možno uvést publicitu v plném rozsahu, je možné použít </a:t>
            </a:r>
            <a:r>
              <a:rPr lang="cs-CZ" b="1" dirty="0"/>
              <a:t>zkrácenou verzi publicity</a:t>
            </a:r>
            <a:r>
              <a:rPr lang="cs-CZ" dirty="0"/>
              <a:t>, stačí uvést vlajku Evropské unie a text „Evropská unie/</a:t>
            </a:r>
            <a:r>
              <a:rPr lang="cs-CZ" dirty="0" err="1"/>
              <a:t>Európska</a:t>
            </a:r>
            <a:r>
              <a:rPr lang="cs-CZ" dirty="0"/>
              <a:t> </a:t>
            </a:r>
            <a:r>
              <a:rPr lang="cs-CZ" dirty="0" err="1"/>
              <a:t>únia</a:t>
            </a:r>
            <a:r>
              <a:rPr lang="cs-CZ" dirty="0"/>
              <a:t>“. </a:t>
            </a:r>
          </a:p>
          <a:p>
            <a:pPr algn="just"/>
            <a:r>
              <a:rPr lang="cs-CZ" dirty="0"/>
              <a:t>Větší propagační předměty typu taška, kalendář, tričko musí být označeny plnou publicitou. V případě jednorázových předmětů stačí uvést náležitosti publicity na obale.</a:t>
            </a:r>
          </a:p>
          <a:p>
            <a:pPr algn="just"/>
            <a:r>
              <a:rPr lang="cs-CZ" dirty="0"/>
              <a:t>Na pohárech a medailích musí být pravidla povinné publicity </a:t>
            </a:r>
            <a:r>
              <a:rPr lang="cs-CZ" b="1" dirty="0"/>
              <a:t>trvalého charakteru </a:t>
            </a:r>
            <a:r>
              <a:rPr lang="cs-CZ" dirty="0"/>
              <a:t>(ne samolepky).</a:t>
            </a:r>
          </a:p>
          <a:p>
            <a:pPr algn="just"/>
            <a:r>
              <a:rPr lang="cs-CZ" dirty="0"/>
              <a:t>U předmětů trvalejšího charakteru je nutné, aby vizuální značení bylo součástí předmětu a </a:t>
            </a:r>
            <a:r>
              <a:rPr lang="cs-CZ" b="1" dirty="0"/>
              <a:t>nebylo uvedeno pouze na obalech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U předmětů, kde je obal či krabička součástí daného předmětu, musí být pravidla vizuálního značení uvedeny </a:t>
            </a:r>
            <a:r>
              <a:rPr lang="cs-CZ" b="1" dirty="0"/>
              <a:t>minimálně na obalu.</a:t>
            </a:r>
          </a:p>
        </p:txBody>
      </p:sp>
    </p:spTree>
    <p:extLst>
      <p:ext uri="{BB962C8B-B14F-4D97-AF65-F5344CB8AC3E}">
        <p14:creationId xmlns:p14="http://schemas.microsoft.com/office/powerpoint/2010/main" val="371040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9C475-367E-43C0-9D7C-4EECF6A53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Vzor publicity - zkrácená verze 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6544AA3-9CF7-4022-A7B4-33D8FDEB90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4248" y="2433421"/>
            <a:ext cx="3305697" cy="1951556"/>
          </a:xfrm>
          <a:prstGeom prst="rect">
            <a:avLst/>
          </a:prstGeom>
        </p:spPr>
      </p:pic>
      <p:pic>
        <p:nvPicPr>
          <p:cNvPr id="5" name="Obrázok 15">
            <a:extLst>
              <a:ext uri="{FF2B5EF4-FFF2-40B4-BE49-F238E27FC236}">
                <a16:creationId xmlns:a16="http://schemas.microsoft.com/office/drawing/2014/main" id="{81376AEA-7172-468F-935D-761CD3EB54D1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0" r="46920"/>
          <a:stretch/>
        </p:blipFill>
        <p:spPr bwMode="auto">
          <a:xfrm>
            <a:off x="5292211" y="2125777"/>
            <a:ext cx="3573494" cy="26012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430">
            <a:extLst>
              <a:ext uri="{FF2B5EF4-FFF2-40B4-BE49-F238E27FC236}">
                <a16:creationId xmlns:a16="http://schemas.microsoft.com/office/drawing/2014/main" id="{15F79569-81BA-4DEC-9611-3110D3839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52" y="4501771"/>
            <a:ext cx="4825559" cy="33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899160" indent="449580">
              <a:lnSpc>
                <a:spcPct val="107000"/>
              </a:lnSpc>
              <a:spcAft>
                <a:spcPts val="800"/>
              </a:spcAft>
            </a:pPr>
            <a:r>
              <a:rPr lang="cs-C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EVROPSKÁ UNIE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90" indent="-6350" algn="just">
              <a:lnSpc>
                <a:spcPct val="103000"/>
              </a:lnSpc>
              <a:spcAft>
                <a:spcPts val="35"/>
              </a:spcAft>
            </a:pPr>
            <a:r>
              <a:rPr lang="sk-SK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5AF9D3D-1A79-48DE-9C6A-52752BE4C473}"/>
              </a:ext>
            </a:extLst>
          </p:cNvPr>
          <p:cNvSpPr/>
          <p:nvPr/>
        </p:nvSpPr>
        <p:spPr>
          <a:xfrm>
            <a:off x="4936170" y="4501771"/>
            <a:ext cx="3038973" cy="3073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99160" lvl="0" indent="449580">
              <a:lnSpc>
                <a:spcPct val="107000"/>
              </a:lnSpc>
              <a:spcAft>
                <a:spcPts val="800"/>
              </a:spcAft>
            </a:pPr>
            <a:r>
              <a:rPr lang="cs-C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EVROPSKÁ UNIE</a:t>
            </a:r>
            <a:endParaRPr lang="cs-CZ" sz="1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574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4411F-3E69-48EE-ADDE-76F77796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Důležité upozornění 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F35765-3AE3-4CE3-BC82-BC923A67B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240"/>
            <a:ext cx="10515600" cy="4851503"/>
          </a:xfrm>
        </p:spPr>
        <p:txBody>
          <a:bodyPr>
            <a:normAutofit lnSpcReduction="10000"/>
          </a:bodyPr>
          <a:lstStyle/>
          <a:p>
            <a:r>
              <a:rPr lang="cs-CZ" sz="3600" dirty="0"/>
              <a:t>Vlajka EU </a:t>
            </a:r>
            <a:r>
              <a:rPr lang="cs-CZ" sz="3600" b="1" dirty="0"/>
              <a:t>musí být vždy </a:t>
            </a:r>
            <a:r>
              <a:rPr lang="cs-CZ" sz="3600" dirty="0"/>
              <a:t>na bílém podkladu (bíle orámovaná)!</a:t>
            </a:r>
          </a:p>
          <a:p>
            <a:r>
              <a:rPr lang="cs-CZ" dirty="0">
                <a:solidFill>
                  <a:srgbClr val="FF0000"/>
                </a:solidFill>
              </a:rPr>
              <a:t>Příloha III.5 Publicita, verze 1.3 – str. 7 – specifické případy:</a:t>
            </a:r>
          </a:p>
          <a:p>
            <a:pPr algn="just">
              <a:buFontTx/>
              <a:buChar char="-"/>
            </a:pPr>
            <a:r>
              <a:rPr lang="cs-CZ" sz="2400" dirty="0"/>
              <a:t>Ve výjimečných a odůvodněných případech, kdy z důvodu použití specifického podkladového materiálu by bylo dodržení podmínek použití publicity neestetické nebo by nezapadalo do okolního prostředí, nemusí žadatel/KU dodržet předepsanou formu publicity. např.: dřevěná, kovová nebo kamenná označující/vysvětlující tabule nebo propagační předměty (dřevěné medaile, skleněné vázy, kovové poháry aj.). Jedná se např. o gravírování, leptání, rytí či jiná forma značení do podkladového materiálu. </a:t>
            </a:r>
          </a:p>
          <a:p>
            <a:pPr algn="just">
              <a:buFontTx/>
              <a:buChar char="-"/>
            </a:pPr>
            <a:r>
              <a:rPr lang="cs-CZ" sz="2400" b="1" dirty="0"/>
              <a:t>v těchto případech může být publicita v barvě použitého materiálu</a:t>
            </a:r>
            <a:r>
              <a:rPr lang="cs-CZ" sz="2400" dirty="0"/>
              <a:t>.</a:t>
            </a:r>
          </a:p>
          <a:p>
            <a:pPr algn="just">
              <a:buFontTx/>
              <a:buChar char="-"/>
            </a:pPr>
            <a:r>
              <a:rPr lang="cs-CZ" sz="2400" dirty="0"/>
              <a:t>publicita se správným označením však bude zajištěna jiným způsobem (na krabičce, obale, viditelném místě, apod.).</a:t>
            </a:r>
          </a:p>
        </p:txBody>
      </p:sp>
    </p:spTree>
    <p:extLst>
      <p:ext uri="{BB962C8B-B14F-4D97-AF65-F5344CB8AC3E}">
        <p14:creationId xmlns:p14="http://schemas.microsoft.com/office/powerpoint/2010/main" val="690028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29F62-3D40-45B1-BB25-68FDDE02F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Sankce za nedodržení pravidel publicity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1EA0D3-98A7-4EDE-92E3-191291D8A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50"/>
            <a:ext cx="10515600" cy="520089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Publicita úplně chybí – tj. nejsou provedena žádná z výše uvedených opatření, která mají informovat o finanční podpoře z Programu.</a:t>
            </a:r>
          </a:p>
          <a:p>
            <a:pPr algn="just"/>
            <a:r>
              <a:rPr lang="cs-CZ" dirty="0"/>
              <a:t>Publicita je nekompletní – opatření zajišťující informovanost o finanční podpoře z Programu jsou provedeny, avšak neobsahují všechny náležitosti uvedené v Nařízení (EU) č. 1303/2013 rozšířené o požadavky programu.</a:t>
            </a:r>
          </a:p>
          <a:p>
            <a:pPr algn="just"/>
            <a:r>
              <a:rPr lang="cs-CZ" dirty="0"/>
              <a:t>Publicita je nesprávná – opatření zajišťující informovanost o finanční podpoře z Programu nesplňují náležitosti uvedené v čl. 4 Prováděcího nařízení Komise (EU) č. 821/2014  a Příloze II tohoto Prováděcího nařízení, tj.: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Nejsou dodrženy grafické normy a vymezení standardních barev pro vyhotovení loga, použití fontu písma.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Nejsou dodržena pravidla umístění loga.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Nejsou dodržena pravidla týkající se velikosti loga a v případě dočasných billboardů a trvalých pamětních tabulí podílu plochy, které mají zabírat informace o malém  projektu, včetně log.</a:t>
            </a:r>
          </a:p>
          <a:p>
            <a:pPr algn="just"/>
            <a:r>
              <a:rPr lang="cs-CZ" dirty="0"/>
              <a:t>Výše sankcí za jednotlivé prohřešky je podrobně popsána v příloze </a:t>
            </a:r>
            <a:r>
              <a:rPr lang="cs-CZ" dirty="0" err="1"/>
              <a:t>PpŽaKU</a:t>
            </a:r>
            <a:r>
              <a:rPr lang="cs-CZ" dirty="0"/>
              <a:t> č. III.5.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93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41265-6035-4259-BFDD-95288E2D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b="1" dirty="0"/>
              <a:t>Přípravná fáze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614BCE-C232-4199-BC43-EADDB66A3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27" y="1246908"/>
            <a:ext cx="11151253" cy="5403273"/>
          </a:xfrm>
        </p:spPr>
        <p:txBody>
          <a:bodyPr>
            <a:normAutofit/>
          </a:bodyPr>
          <a:lstStyle/>
          <a:p>
            <a:pPr algn="just"/>
            <a:r>
              <a:rPr lang="cs-CZ" sz="3400" dirty="0"/>
              <a:t>Za přípravu malého projektu = </a:t>
            </a:r>
            <a:r>
              <a:rPr lang="cs-CZ" sz="3400" dirty="0" err="1"/>
              <a:t>ŽoNFP</a:t>
            </a:r>
            <a:r>
              <a:rPr lang="cs-CZ" sz="3400" dirty="0"/>
              <a:t> je </a:t>
            </a:r>
            <a:r>
              <a:rPr lang="cs-CZ" sz="3400" b="1" dirty="0"/>
              <a:t>odpovědný žadatel</a:t>
            </a:r>
            <a:r>
              <a:rPr lang="cs-CZ" sz="3400" dirty="0"/>
              <a:t>: 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odpovídá za správné vyplnění formuláře,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podání předepsaného formuláře </a:t>
            </a:r>
            <a:r>
              <a:rPr lang="cs-CZ" sz="2600" dirty="0" err="1"/>
              <a:t>ŽoNFP</a:t>
            </a:r>
            <a:r>
              <a:rPr lang="cs-CZ" sz="2600" dirty="0"/>
              <a:t>, 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předložení všech požadovaných příloh.</a:t>
            </a:r>
          </a:p>
          <a:p>
            <a:pPr algn="just"/>
            <a:endParaRPr lang="cs-CZ" sz="3400" dirty="0"/>
          </a:p>
          <a:p>
            <a:pPr algn="just"/>
            <a:r>
              <a:rPr lang="cs-CZ" sz="3400" b="1" dirty="0"/>
              <a:t>Podstatné</a:t>
            </a:r>
            <a:r>
              <a:rPr lang="cs-CZ" sz="3400" dirty="0"/>
              <a:t> v přípravné fázi: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jistý žadatel a odpovědné osoby,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jistý partner a odpovědné osoby,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konkrétní představa žadatele a partnera o projektu a jeho výstupech.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endParaRPr lang="cs-CZ" sz="2600" dirty="0"/>
          </a:p>
          <a:p>
            <a:pPr marL="228600" lvl="1" algn="just">
              <a:spcBef>
                <a:spcPts val="1000"/>
              </a:spcBef>
            </a:pPr>
            <a:r>
              <a:rPr lang="cs-CZ" sz="3400" dirty="0"/>
              <a:t>Konkrétní osoba s představou projektu zapojena </a:t>
            </a:r>
            <a:r>
              <a:rPr lang="cs-CZ" sz="3400" b="1" dirty="0"/>
              <a:t>od začátku až do konce </a:t>
            </a:r>
            <a:r>
              <a:rPr lang="cs-CZ" sz="3400" dirty="0"/>
              <a:t>malého projektu.</a:t>
            </a:r>
          </a:p>
        </p:txBody>
      </p:sp>
    </p:spTree>
    <p:extLst>
      <p:ext uri="{BB962C8B-B14F-4D97-AF65-F5344CB8AC3E}">
        <p14:creationId xmlns:p14="http://schemas.microsoft.com/office/powerpoint/2010/main" val="39126349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1764F65-F663-4A87-A9CB-DDAAF805A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76543"/>
            <a:ext cx="9144000" cy="1255035"/>
          </a:xfrm>
        </p:spPr>
        <p:txBody>
          <a:bodyPr/>
          <a:lstStyle/>
          <a:p>
            <a:r>
              <a:rPr lang="cs-CZ" dirty="0"/>
              <a:t>Děkuji vám za pozornost!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D566F955-0D9C-42C0-8777-A40E46BF5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9935"/>
            <a:ext cx="9144000" cy="3568822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/>
              <a:t>Ing. Jana Smutná</a:t>
            </a:r>
          </a:p>
          <a:p>
            <a:r>
              <a:rPr lang="cs-CZ" sz="3000" dirty="0"/>
              <a:t>ředitelka RBK</a:t>
            </a:r>
          </a:p>
          <a:p>
            <a:endParaRPr lang="cs-CZ" dirty="0"/>
          </a:p>
          <a:p>
            <a:r>
              <a:rPr lang="cs-CZ" b="1" dirty="0"/>
              <a:t>Region Bílé Karpaty</a:t>
            </a:r>
          </a:p>
          <a:p>
            <a:r>
              <a:rPr lang="cs-CZ" sz="1900" dirty="0"/>
              <a:t>nám. T. G. Masaryka 2433, 760 01 Zlín</a:t>
            </a:r>
          </a:p>
          <a:p>
            <a:r>
              <a:rPr lang="cs-CZ" sz="1900" dirty="0"/>
              <a:t>tel.: 573 776 058</a:t>
            </a:r>
          </a:p>
          <a:p>
            <a:r>
              <a:rPr lang="cs-CZ" sz="1900" dirty="0"/>
              <a:t>mob.: 739 612 340</a:t>
            </a:r>
          </a:p>
          <a:p>
            <a:r>
              <a:rPr lang="cs-CZ" sz="1900" dirty="0"/>
              <a:t>e-mail: </a:t>
            </a:r>
            <a:r>
              <a:rPr lang="cs-CZ" sz="1900" u="sng" dirty="0">
                <a:hlinkClick r:id="rId2"/>
              </a:rPr>
              <a:t>fmp@regionbilekarpaty.cz</a:t>
            </a:r>
            <a:endParaRPr lang="cs-CZ" sz="1900" u="sng" dirty="0"/>
          </a:p>
          <a:p>
            <a:r>
              <a:rPr lang="cs-CZ" sz="1900" u="sng" dirty="0">
                <a:hlinkClick r:id="rId3"/>
              </a:rPr>
              <a:t>www.regionbilekarpaty.cz</a:t>
            </a:r>
            <a:endParaRPr lang="cs-CZ" sz="19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41265-6035-4259-BFDD-95288E2D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b="1" dirty="0"/>
              <a:t>Přípravná fáze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614BCE-C232-4199-BC43-EADDB66A3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381" y="1177636"/>
            <a:ext cx="11151253" cy="556952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600" b="1" dirty="0"/>
              <a:t>Definování podstatných kroků </a:t>
            </a:r>
            <a:r>
              <a:rPr lang="cs-CZ" sz="2600" dirty="0"/>
              <a:t>malého projektu: </a:t>
            </a:r>
          </a:p>
          <a:p>
            <a:pPr marL="900113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600" dirty="0"/>
              <a:t>Určení </a:t>
            </a:r>
            <a:r>
              <a:rPr lang="cs-CZ" sz="2600" b="1" dirty="0"/>
              <a:t>výchozí situace/problémů a potenciálů</a:t>
            </a:r>
            <a:endParaRPr lang="cs-CZ" sz="2600" dirty="0"/>
          </a:p>
          <a:p>
            <a:pPr marL="900113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600" b="1" dirty="0"/>
              <a:t>Určení cílů a výstupů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cílových skupin,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přeshraničního dopadu,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aktivit a měřitelných ukazatelů,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zpracování rozpočtu,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udržitelnosti,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uzavření Dohody o spolupráci partnerů na malém projektu.</a:t>
            </a:r>
          </a:p>
          <a:p>
            <a:pPr marL="0" lvl="1" indent="0" algn="just">
              <a:lnSpc>
                <a:spcPct val="100000"/>
              </a:lnSpc>
              <a:buNone/>
            </a:pPr>
            <a:endParaRPr lang="cs-CZ" sz="2600" dirty="0"/>
          </a:p>
          <a:p>
            <a:pPr marL="0" lvl="1" indent="0" algn="just">
              <a:lnSpc>
                <a:spcPct val="100000"/>
              </a:lnSpc>
              <a:buNone/>
            </a:pPr>
            <a:r>
              <a:rPr lang="cs-CZ" sz="2600" b="1" dirty="0"/>
              <a:t>Konzultace</a:t>
            </a:r>
            <a:r>
              <a:rPr lang="cs-CZ" sz="2600" dirty="0"/>
              <a:t> se Správcem z pohledu záměru a stanovených podmínek:</a:t>
            </a:r>
          </a:p>
          <a:p>
            <a:pPr marL="539750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přeshraniční spolupráce,</a:t>
            </a:r>
          </a:p>
          <a:p>
            <a:pPr marL="539750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přeshraniční dopad.</a:t>
            </a:r>
          </a:p>
        </p:txBody>
      </p:sp>
    </p:spTree>
    <p:extLst>
      <p:ext uri="{BB962C8B-B14F-4D97-AF65-F5344CB8AC3E}">
        <p14:creationId xmlns:p14="http://schemas.microsoft.com/office/powerpoint/2010/main" val="100569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68A1F62-C3E7-4D2D-983B-8F1BC734A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Způsobilost výdajů malého projektu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0C6B6F-D21D-4235-99F5-CE956B1D8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Časová způsobilost výdajů </a:t>
            </a:r>
            <a:r>
              <a:rPr lang="cs-CZ" b="1" dirty="0"/>
              <a:t>začíná dnem následujícím po dni podání žádosti o NFP</a:t>
            </a:r>
            <a:r>
              <a:rPr lang="cs-CZ" dirty="0"/>
              <a:t> u příslušného Správce, příp. prvním dnem schváleného harmonogramu realizace aktivit MP, který je přílohou Smlouvy o NFP. </a:t>
            </a:r>
          </a:p>
          <a:p>
            <a:pPr marL="0" indent="0" algn="just">
              <a:buNone/>
            </a:pPr>
            <a:endParaRPr lang="cs-CZ" sz="500" dirty="0"/>
          </a:p>
          <a:p>
            <a:pPr algn="just"/>
            <a:r>
              <a:rPr lang="cs-CZ" dirty="0"/>
              <a:t>Konečný termín způsobilosti výdajů je dán dnem ukončení realizace malého projektu uvedeným ve Smlouvě o NFP.</a:t>
            </a:r>
          </a:p>
          <a:p>
            <a:pPr algn="just"/>
            <a:endParaRPr lang="cs-CZ" sz="500" dirty="0"/>
          </a:p>
          <a:p>
            <a:pPr algn="just"/>
            <a:r>
              <a:rPr lang="cs-CZ" dirty="0"/>
              <a:t>Nejzazší termín zaplacení výdajů, které vznikly během doby způsobilosti pro financování, je 30 dní po ukončení realizace všech aktivit malého projektu).</a:t>
            </a:r>
          </a:p>
          <a:p>
            <a:pPr algn="just"/>
            <a:endParaRPr lang="cs-CZ" sz="500" dirty="0"/>
          </a:p>
          <a:p>
            <a:pPr algn="just"/>
            <a:r>
              <a:rPr lang="cs-CZ" dirty="0"/>
              <a:t>V programu není možné financovat již ukončené malé projekty, tj. poslední aktivita malého projektu nesmí být ukončena před zasedáním RV, na kterém bude malý projekt schválen.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216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209" y="1122363"/>
            <a:ext cx="9395791" cy="2387600"/>
          </a:xfrm>
        </p:spPr>
        <p:txBody>
          <a:bodyPr>
            <a:normAutofit/>
          </a:bodyPr>
          <a:lstStyle/>
          <a:p>
            <a:r>
              <a:rPr lang="cs-CZ" b="1" dirty="0"/>
              <a:t>Veřejné zakázky v rámci malého projektu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0477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/>
              <a:t>Fond malých projektů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C84DD1-7C47-4146-8870-33E7D4931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12" y="184205"/>
            <a:ext cx="1069238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54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D7B79-C3C6-4D73-A7BE-05582B61E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516" y="92946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dokumenty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C05151-F7A7-45B4-8FC4-7F2E96533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87880"/>
            <a:ext cx="11371684" cy="5206226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AutoNum type="arabicParenR"/>
            </a:pPr>
            <a:r>
              <a:rPr lang="cs-CZ" b="1" dirty="0"/>
              <a:t>Zákon č. 134/2016 Sb., o zadávání veřejných zakázek </a:t>
            </a:r>
            <a:r>
              <a:rPr lang="cs-CZ" dirty="0"/>
              <a:t>(ZZVZ, od 1.10.2016), </a:t>
            </a:r>
            <a:r>
              <a:rPr lang="cs-CZ" dirty="0">
                <a:solidFill>
                  <a:srgbClr val="FF0000"/>
                </a:solidFill>
              </a:rPr>
              <a:t>aktuální znění 1.2.2019.</a:t>
            </a:r>
          </a:p>
          <a:p>
            <a:pPr marL="514350" lvl="0" indent="-514350">
              <a:buAutoNum type="arabicParenR"/>
            </a:pPr>
            <a:r>
              <a:rPr lang="cs-CZ" b="1" dirty="0"/>
              <a:t>Metodický pokyn pro oblast zadávání zakázek pro programové období 2014-2020 (MPZ) </a:t>
            </a:r>
            <a:r>
              <a:rPr lang="cs-CZ" dirty="0"/>
              <a:t>vydaným Ministerstvem pro místní rozvoj – zakázky malého rozsahu, zakázky vyšší hodnoty, aktualizace </a:t>
            </a:r>
            <a:r>
              <a:rPr lang="cs-CZ" dirty="0">
                <a:solidFill>
                  <a:srgbClr val="FF0000"/>
                </a:solidFill>
              </a:rPr>
              <a:t>(verze 4, účinná od 1. 5. 2017).</a:t>
            </a:r>
          </a:p>
          <a:p>
            <a:r>
              <a:rPr lang="cs-CZ" dirty="0"/>
              <a:t>vydány </a:t>
            </a:r>
            <a:r>
              <a:rPr lang="cs-CZ" dirty="0">
                <a:solidFill>
                  <a:srgbClr val="FF0000"/>
                </a:solidFill>
              </a:rPr>
              <a:t>3 metodické stanoviska :</a:t>
            </a:r>
          </a:p>
          <a:p>
            <a:pPr>
              <a:buFontTx/>
              <a:buChar char="-"/>
            </a:pPr>
            <a:r>
              <a:rPr lang="cs-CZ" b="1" dirty="0"/>
              <a:t>1. metodické stanovisko </a:t>
            </a:r>
            <a:r>
              <a:rPr lang="cs-CZ" dirty="0"/>
              <a:t>je účinné od 8.7.2019 – týká se </a:t>
            </a:r>
            <a:r>
              <a:rPr lang="cs-CZ" dirty="0">
                <a:solidFill>
                  <a:srgbClr val="FF0000"/>
                </a:solidFill>
              </a:rPr>
              <a:t>změny sazebníku finančních oprav v případě nedodržení pravidel pro zadávání VZ </a:t>
            </a:r>
            <a:r>
              <a:rPr lang="cs-CZ" dirty="0"/>
              <a:t>(MPZ 11.1.3-11.5).</a:t>
            </a:r>
          </a:p>
          <a:p>
            <a:pPr>
              <a:buFontTx/>
              <a:buChar char="-"/>
            </a:pPr>
            <a:r>
              <a:rPr lang="cs-CZ" b="1" dirty="0"/>
              <a:t>2. metodické stanovisko </a:t>
            </a:r>
            <a:r>
              <a:rPr lang="cs-CZ" dirty="0"/>
              <a:t>je účinné od 27.8.2019 – týká se </a:t>
            </a:r>
            <a:r>
              <a:rPr lang="cs-CZ" dirty="0">
                <a:solidFill>
                  <a:srgbClr val="FF0000"/>
                </a:solidFill>
              </a:rPr>
              <a:t>úpravy předpokládané hodnoty u zakázek malého rozsahu </a:t>
            </a:r>
            <a:r>
              <a:rPr lang="cs-CZ" dirty="0"/>
              <a:t>(MPZ 5.3).</a:t>
            </a:r>
          </a:p>
          <a:p>
            <a:pPr>
              <a:buFontTx/>
              <a:buChar char="-"/>
            </a:pPr>
            <a:r>
              <a:rPr lang="cs-CZ" b="1" dirty="0"/>
              <a:t>3. metodické stanovisko </a:t>
            </a:r>
            <a:r>
              <a:rPr lang="cs-CZ" dirty="0"/>
              <a:t>je účinné od 28.7.2020 – týká se </a:t>
            </a:r>
            <a:r>
              <a:rPr lang="cs-CZ" dirty="0">
                <a:solidFill>
                  <a:srgbClr val="FF0000"/>
                </a:solidFill>
              </a:rPr>
              <a:t>rozšíření výjimky </a:t>
            </a:r>
            <a:r>
              <a:rPr lang="cs-CZ" dirty="0"/>
              <a:t>z povinnosti postupovat při zadávání zakázek dle postupů MPZ na výdaje projektu financované jednou z </a:t>
            </a:r>
            <a:r>
              <a:rPr lang="cs-CZ" dirty="0">
                <a:solidFill>
                  <a:srgbClr val="FF0000"/>
                </a:solidFill>
              </a:rPr>
              <a:t>forem zjednodušeného vykazování výdajů </a:t>
            </a:r>
            <a:r>
              <a:rPr lang="cs-CZ" dirty="0"/>
              <a:t>(MPZ 5.3)</a:t>
            </a:r>
            <a:r>
              <a:rPr lang="cs-CZ" dirty="0">
                <a:solidFill>
                  <a:srgbClr val="FF0000"/>
                </a:solidFill>
              </a:rPr>
              <a:t>_nerelevantní pro FMP.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3) Příručka pro žadatele a konečné uživatele </a:t>
            </a:r>
            <a:r>
              <a:rPr lang="cs-CZ" dirty="0"/>
              <a:t>– kapitola 7</a:t>
            </a:r>
          </a:p>
          <a:p>
            <a:pPr marL="0" indent="0">
              <a:buNone/>
            </a:pPr>
            <a:r>
              <a:rPr lang="cs-CZ" b="1" dirty="0"/>
              <a:t>4) </a:t>
            </a:r>
            <a:r>
              <a:rPr lang="cs-CZ" b="1" dirty="0" err="1"/>
              <a:t>PpŽaKU</a:t>
            </a:r>
            <a:r>
              <a:rPr lang="cs-CZ" b="1" dirty="0"/>
              <a:t> </a:t>
            </a:r>
            <a:r>
              <a:rPr lang="cs-CZ" b="1" dirty="0" err="1"/>
              <a:t>příl</a:t>
            </a:r>
            <a:r>
              <a:rPr lang="cs-CZ" b="1" dirty="0"/>
              <a:t>. č. III.10a) </a:t>
            </a:r>
            <a:r>
              <a:rPr lang="cs-CZ" dirty="0"/>
              <a:t>Zadávání veřejných zakázek pro KU v ČR </a:t>
            </a:r>
            <a:r>
              <a:rPr lang="cs-CZ" dirty="0">
                <a:solidFill>
                  <a:srgbClr val="FF0000"/>
                </a:solidFill>
              </a:rPr>
              <a:t>(aktualizace verze 1.1 z 30.4.2020)</a:t>
            </a:r>
          </a:p>
          <a:p>
            <a:pPr marL="0" indent="0">
              <a:buNone/>
            </a:pPr>
            <a:r>
              <a:rPr lang="cs-CZ" b="1" dirty="0"/>
              <a:t>5) Interní směrnice </a:t>
            </a:r>
            <a:r>
              <a:rPr lang="cs-CZ" dirty="0"/>
              <a:t>konečného uživatele</a:t>
            </a:r>
          </a:p>
        </p:txBody>
      </p:sp>
    </p:spTree>
    <p:extLst>
      <p:ext uri="{BB962C8B-B14F-4D97-AF65-F5344CB8AC3E}">
        <p14:creationId xmlns:p14="http://schemas.microsoft.com/office/powerpoint/2010/main" val="271696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91DF0-090B-4470-B962-8DC22B61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pravidla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A6FD3C-3636-4C1E-82A4-2D692BCCC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Pokud příjemce podpory realizuje projekt prostřednictvím zakázky na dodání zboží, poskytnutí služeb nebo provedení stavebních prací, je povinen řídit se</a:t>
            </a:r>
            <a:r>
              <a:rPr lang="cs-CZ" b="1" dirty="0"/>
              <a:t> principy transparentnosti, rovného zacházení, nediskriminace a přiměřenosti podle §6 ZZVZ.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Dále pak principy hospodárnosti, efektivnosti a účelnosti (tzv. 3E) podle zákona č. 320/2001 Sb., o finanční kontrole. </a:t>
            </a:r>
          </a:p>
          <a:p>
            <a:endParaRPr lang="cs-CZ" b="1" dirty="0"/>
          </a:p>
          <a:p>
            <a:r>
              <a:rPr lang="cs-CZ" dirty="0"/>
              <a:t>Možnost využít vzory – přílohy MPZ (např. obchodní podmínky, protokoly, jmenování komise, aj.).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30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Zadávací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5193" y="1436914"/>
            <a:ext cx="11084766" cy="505596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Zadávací řízení může být provedeno již před podáním žádosti či podpisem smlouvy.</a:t>
            </a:r>
          </a:p>
          <a:p>
            <a:pPr algn="just"/>
            <a:r>
              <a:rPr lang="cs-CZ" b="1" dirty="0"/>
              <a:t>Má-li žadatel/KU vlastní interní směrnici přísnější než zákon, resp. MPZ, musí postupovat podle ní.</a:t>
            </a:r>
          </a:p>
          <a:p>
            <a:r>
              <a:rPr lang="pl-PL" dirty="0"/>
              <a:t>MPZ naleznete na </a:t>
            </a:r>
            <a:r>
              <a:rPr lang="cs-CZ" dirty="0">
                <a:hlinkClick r:id="rId2"/>
              </a:rPr>
              <a:t>https://www.dotaceeu.cz/Dotace/media/SF/FONDY%20EU/2014-2020/Dokumenty/Metodick%c3%a9%20dokumenty/MP%20VZ/MP_zakazky_v4.pdf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(aktuální verze č. 4</a:t>
            </a:r>
            <a:r>
              <a:rPr lang="cs-CZ" dirty="0"/>
              <a:t>).</a:t>
            </a:r>
          </a:p>
          <a:p>
            <a:r>
              <a:rPr lang="cs-CZ" dirty="0"/>
              <a:t>vydány </a:t>
            </a:r>
            <a:r>
              <a:rPr lang="cs-CZ" dirty="0">
                <a:solidFill>
                  <a:srgbClr val="FF0000"/>
                </a:solidFill>
              </a:rPr>
              <a:t>3 metodické stanoviska - </a:t>
            </a:r>
            <a:r>
              <a:rPr lang="cs-CZ" dirty="0">
                <a:hlinkClick r:id="rId3"/>
              </a:rPr>
              <a:t>https://www.dotaceeu.cz/cs/Fondy-EU/2014-2020/Metodicke-pokyny/Metodika-rizeni-programu/Metodika-zadavani-zakazek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/>
              <a:t>Zadávací řízení bude kontrolováno až se závěrečnou zprávou.</a:t>
            </a:r>
          </a:p>
          <a:p>
            <a:pPr algn="just"/>
            <a:r>
              <a:rPr lang="cs-CZ" dirty="0"/>
              <a:t>Správce má právo nahlížet do veškeré dokumentace související s realizací/zadáváním zakázek.</a:t>
            </a:r>
          </a:p>
          <a:p>
            <a:pPr algn="just"/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1024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3413</TotalTime>
  <Words>2451</Words>
  <Application>Microsoft Office PowerPoint</Application>
  <PresentationFormat>Širokoúhlá obrazovka</PresentationFormat>
  <Paragraphs>195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Motiv Office</vt:lpstr>
      <vt:lpstr>Příprava malého projektu  - 1. část  Projektový záměr, VŘ, Publicita</vt:lpstr>
      <vt:lpstr>Cyklus malého projektu</vt:lpstr>
      <vt:lpstr>Přípravná fáze</vt:lpstr>
      <vt:lpstr>Přípravná fáze</vt:lpstr>
      <vt:lpstr>Způsobilost výdajů malého projektu</vt:lpstr>
      <vt:lpstr>Veřejné zakázky v rámci malého projektu</vt:lpstr>
      <vt:lpstr>Základní dokumenty</vt:lpstr>
      <vt:lpstr>Základní pravidla</vt:lpstr>
      <vt:lpstr>Zadávací řízení</vt:lpstr>
      <vt:lpstr>Finanční limity veřejných zakázek </vt:lpstr>
      <vt:lpstr>MPZ – stanovení předpokládané hodnoty </vt:lpstr>
      <vt:lpstr> MPZ – otevřená výzva  </vt:lpstr>
      <vt:lpstr>MPZ – uzavřená výzva </vt:lpstr>
      <vt:lpstr>MPZ – lhůta pro podání nabídek </vt:lpstr>
      <vt:lpstr>Registr smluv</vt:lpstr>
      <vt:lpstr>Propagace a publicita  malého projektu</vt:lpstr>
      <vt:lpstr>Publicita projektu</vt:lpstr>
      <vt:lpstr>Obecné zásady publicity MP</vt:lpstr>
      <vt:lpstr>Povinné informace k zajištění publicity</vt:lpstr>
      <vt:lpstr>Vzor publicity – černobílá verze pro české žadatele: </vt:lpstr>
      <vt:lpstr>Vzor publicity – barevná verze pro české žadatele: </vt:lpstr>
      <vt:lpstr>Vzor publicity – barevný podklad:</vt:lpstr>
      <vt:lpstr>Odkazy pro stažení</vt:lpstr>
      <vt:lpstr>Kde musí být publicita uvedena</vt:lpstr>
      <vt:lpstr>Publicita pro neinvestiční malé projekty – akce</vt:lpstr>
      <vt:lpstr>Publicita pro neinvestiční malé projekty –propagační předměty, ceny v soutěžích, směrovky  </vt:lpstr>
      <vt:lpstr>Vzor publicity - zkrácená verze </vt:lpstr>
      <vt:lpstr>Důležité upozornění !</vt:lpstr>
      <vt:lpstr>Sankce za nedodržení pravidel publicity 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Průběh a realizace malého projektu</dc:title>
  <dc:creator>DELL-2</dc:creator>
  <cp:lastModifiedBy>Jana Smutna</cp:lastModifiedBy>
  <cp:revision>176</cp:revision>
  <cp:lastPrinted>2019-09-23T10:15:33Z</cp:lastPrinted>
  <dcterms:created xsi:type="dcterms:W3CDTF">2018-08-14T04:53:05Z</dcterms:created>
  <dcterms:modified xsi:type="dcterms:W3CDTF">2021-01-18T08:52:27Z</dcterms:modified>
</cp:coreProperties>
</file>